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sldIdLst>
    <p:sldId id="256" r:id="rId3"/>
    <p:sldId id="258" r:id="rId4"/>
    <p:sldId id="259" r:id="rId5"/>
    <p:sldId id="260" r:id="rId6"/>
    <p:sldId id="262" r:id="rId7"/>
    <p:sldId id="277" r:id="rId8"/>
    <p:sldId id="263" r:id="rId9"/>
    <p:sldId id="265" r:id="rId10"/>
    <p:sldId id="279" r:id="rId11"/>
    <p:sldId id="280" r:id="rId12"/>
    <p:sldId id="281" r:id="rId13"/>
    <p:sldId id="278" r:id="rId14"/>
    <p:sldId id="266" r:id="rId15"/>
    <p:sldId id="267" r:id="rId16"/>
    <p:sldId id="268" r:id="rId17"/>
    <p:sldId id="271" r:id="rId18"/>
    <p:sldId id="282" r:id="rId19"/>
    <p:sldId id="274" r:id="rId20"/>
    <p:sldId id="284" r:id="rId21"/>
    <p:sldId id="276" r:id="rId22"/>
    <p:sldId id="26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99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E773D9-08DD-45C3-B6EA-7EBBB2591AFA}" type="datetimeFigureOut">
              <a:rPr lang="en-GB" smtClean="0"/>
              <a:t>17/11/2015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D362D-D470-4E36-ADE3-B4B444D500B5}" type="slidenum">
              <a:rPr lang="en-GB" smtClean="0"/>
              <a:t>19</a:t>
            </a:fld>
            <a:endParaRPr lang="en-GB"/>
          </a:p>
        </p:txBody>
      </p:sp>
    </p:spTree>
    <p:extLst>
      <p:ext uri="{BB962C8B-B14F-4D97-AF65-F5344CB8AC3E}">
        <p14:creationId xmlns:p14="http://schemas.microsoft.com/office/powerpoint/2010/main" val="1733150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5415FD-9489-4B1F-8577-1E1FFBB38696}" type="datetime1">
              <a:rPr lang="en-US" smtClean="0">
                <a:solidFill>
                  <a:prstClr val="black">
                    <a:tint val="75000"/>
                  </a:prstClr>
                </a:solidFill>
              </a:rPr>
              <a:pPr/>
              <a:t>11/17/2015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US" sz="850" b="0" i="0" u="none" baseline="0" smtClean="0">
                <a:solidFill>
                  <a:srgbClr val="000000"/>
                </a:solidFill>
                <a:latin typeface="microsoft sans serif"/>
              </a:rPr>
              <a:t>CMA Data Classification: Internal</a:t>
            </a:r>
            <a:endParaRPr lang="en-US" sz="850" b="0" i="0" u="none" baseline="0">
              <a:solidFill>
                <a:srgbClr val="000000"/>
              </a:solidFill>
              <a:latin typeface="microsoft sans serif"/>
            </a:endParaRPr>
          </a:p>
        </p:txBody>
      </p:sp>
    </p:spTree>
    <p:extLst>
      <p:ext uri="{BB962C8B-B14F-4D97-AF65-F5344CB8AC3E}">
        <p14:creationId xmlns:p14="http://schemas.microsoft.com/office/powerpoint/2010/main" val="11881818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6324600"/>
            <a:ext cx="9144000" cy="5334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userDrawn="1"/>
        </p:nvSpPr>
        <p:spPr>
          <a:xfrm>
            <a:off x="3" y="6324600"/>
            <a:ext cx="209550" cy="533400"/>
          </a:xfrm>
          <a:prstGeom prst="rect">
            <a:avLst/>
          </a:prstGeom>
          <a:solidFill>
            <a:srgbClr val="B9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209550" y="6324600"/>
            <a:ext cx="2381250" cy="5334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Date Placeholder 9"/>
          <p:cNvSpPr>
            <a:spLocks noGrp="1"/>
          </p:cNvSpPr>
          <p:nvPr>
            <p:ph type="dt" sz="half" idx="10"/>
          </p:nvPr>
        </p:nvSpPr>
        <p:spPr/>
        <p:txBody>
          <a:bodyPr/>
          <a:lstStyle/>
          <a:p>
            <a:fld id="{3B188102-D9A8-4848-BBDD-FEB811CFC260}" type="datetime1">
              <a:rPr lang="en-US" smtClean="0">
                <a:solidFill>
                  <a:prstClr val="black">
                    <a:tint val="75000"/>
                  </a:prstClr>
                </a:solidFill>
              </a:rPr>
              <a:pPr/>
              <a:t>11/17/2015</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en-US">
              <a:solidFill>
                <a:prstClr val="black">
                  <a:tint val="75000"/>
                </a:prstClr>
              </a:solidFill>
            </a:endParaRPr>
          </a:p>
        </p:txBody>
      </p:sp>
      <p:sp>
        <p:nvSpPr>
          <p:cNvPr id="12" name="Slide Number Placeholder 11"/>
          <p:cNvSpPr>
            <a:spLocks noGrp="1"/>
          </p:cNvSpPr>
          <p:nvPr>
            <p:ph type="sldNum" sz="quarter" idx="12"/>
          </p:nvPr>
        </p:nvSpPr>
        <p:spPr>
          <a:xfrm>
            <a:off x="8001000" y="6324616"/>
            <a:ext cx="685800" cy="533399"/>
          </a:xfrm>
          <a:solidFill>
            <a:schemeClr val="accent1">
              <a:lumMod val="50000"/>
            </a:schemeClr>
          </a:solidFill>
        </p:spPr>
        <p:txBody>
          <a:bodyPr/>
          <a:lstStyle>
            <a:lvl1pPr algn="ctr">
              <a:defRPr sz="2800" b="1"/>
            </a:lvl1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2833858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L-Shape 6"/>
          <p:cNvSpPr/>
          <p:nvPr userDrawn="1"/>
        </p:nvSpPr>
        <p:spPr>
          <a:xfrm rot="5400000">
            <a:off x="-190500" y="952500"/>
            <a:ext cx="1371600" cy="381000"/>
          </a:xfrm>
          <a:prstGeom prst="corner">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L-Shape 7"/>
          <p:cNvSpPr/>
          <p:nvPr userDrawn="1"/>
        </p:nvSpPr>
        <p:spPr>
          <a:xfrm>
            <a:off x="304800" y="5943600"/>
            <a:ext cx="1371600" cy="381000"/>
          </a:xfrm>
          <a:prstGeom prst="corner">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304800" y="1828800"/>
            <a:ext cx="190500" cy="4114800"/>
          </a:xfrm>
          <a:prstGeom prst="rect">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userDrawn="1"/>
        </p:nvSpPr>
        <p:spPr>
          <a:xfrm>
            <a:off x="1447800" y="457200"/>
            <a:ext cx="228600" cy="228600"/>
          </a:xfrm>
          <a:prstGeom prst="rect">
            <a:avLst/>
          </a:prstGeom>
          <a:solidFill>
            <a:srgbClr val="B9993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99933"/>
              </a:solidFill>
            </a:endParaRPr>
          </a:p>
        </p:txBody>
      </p:sp>
      <p:sp>
        <p:nvSpPr>
          <p:cNvPr id="2" name="Date Placeholder 1"/>
          <p:cNvSpPr>
            <a:spLocks noGrp="1"/>
          </p:cNvSpPr>
          <p:nvPr>
            <p:ph type="dt" sz="half" idx="10"/>
          </p:nvPr>
        </p:nvSpPr>
        <p:spPr/>
        <p:txBody>
          <a:bodyPr/>
          <a:lstStyle/>
          <a:p>
            <a:fld id="{45CD9642-3DE2-4000-9820-D418236CA55A}" type="datetime1">
              <a:rPr lang="en-US" smtClean="0">
                <a:solidFill>
                  <a:prstClr val="black">
                    <a:tint val="75000"/>
                  </a:prstClr>
                </a:solidFill>
              </a:rPr>
              <a:pPr/>
              <a:t>11/17/2015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12" name="Slide Number Placeholder 11"/>
          <p:cNvSpPr>
            <a:spLocks noGrp="1"/>
          </p:cNvSpPr>
          <p:nvPr>
            <p:ph type="sldNum" sz="quarter" idx="12"/>
          </p:nvPr>
        </p:nvSpPr>
        <p:spPr/>
        <p:txBody>
          <a:bodyPr/>
          <a:lstStyle/>
          <a:p>
            <a:endParaRPr lang="en-US" dirty="0">
              <a:solidFill>
                <a:prstClr val="black">
                  <a:tint val="75000"/>
                </a:prstClr>
              </a:solidFill>
            </a:endParaRPr>
          </a:p>
        </p:txBody>
      </p:sp>
      <p:sp>
        <p:nvSpPr>
          <p:cNvPr id="15" name="Slide Number Placeholder 11"/>
          <p:cNvSpPr txBox="1">
            <a:spLocks/>
          </p:cNvSpPr>
          <p:nvPr userDrawn="1"/>
        </p:nvSpPr>
        <p:spPr>
          <a:xfrm>
            <a:off x="8001000" y="6324616"/>
            <a:ext cx="685800" cy="533399"/>
          </a:xfrm>
          <a:prstGeom prst="rect">
            <a:avLst/>
          </a:prstGeom>
          <a:solidFill>
            <a:schemeClr val="accent1">
              <a:lumMod val="50000"/>
            </a:schemeClr>
          </a:solidFill>
        </p:spPr>
        <p:txBody>
          <a:bodyPr vert="horz" lIns="91440" tIns="45720" rIns="91440" bIns="45720" rtlCol="0" anchor="ctr"/>
          <a:lstStyle>
            <a:defPPr>
              <a:defRPr lang="en-US"/>
            </a:defPPr>
            <a:lvl1pPr marL="0" algn="ctr" defTabSz="914400" rtl="0" eaLnBrk="1" latinLnBrk="0" hangingPunct="1">
              <a:defRPr sz="2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0535249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chemeClr val="bg1"/>
        </a:solidFill>
        <a:effectLst/>
      </p:bgPr>
    </p:bg>
    <p:spTree>
      <p:nvGrpSpPr>
        <p:cNvPr id="1" name=""/>
        <p:cNvGrpSpPr/>
        <p:nvPr/>
      </p:nvGrpSpPr>
      <p:grpSpPr>
        <a:xfrm>
          <a:off x="0" y="0"/>
          <a:ext cx="0" cy="0"/>
          <a:chOff x="0" y="0"/>
          <a:chExt cx="0" cy="0"/>
        </a:xfrm>
      </p:grpSpPr>
      <p:sp>
        <p:nvSpPr>
          <p:cNvPr id="7" name="L-Shape 6"/>
          <p:cNvSpPr/>
          <p:nvPr userDrawn="1"/>
        </p:nvSpPr>
        <p:spPr>
          <a:xfrm rot="5400000">
            <a:off x="-190500" y="952500"/>
            <a:ext cx="1371600" cy="381000"/>
          </a:xfrm>
          <a:prstGeom prst="corner">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L-Shape 7"/>
          <p:cNvSpPr/>
          <p:nvPr userDrawn="1"/>
        </p:nvSpPr>
        <p:spPr>
          <a:xfrm>
            <a:off x="304800" y="5943600"/>
            <a:ext cx="1371600" cy="381000"/>
          </a:xfrm>
          <a:prstGeom prst="corner">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304800" y="1828800"/>
            <a:ext cx="190500" cy="4114800"/>
          </a:xfrm>
          <a:prstGeom prst="rect">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userDrawn="1"/>
        </p:nvSpPr>
        <p:spPr>
          <a:xfrm>
            <a:off x="1447800" y="457200"/>
            <a:ext cx="228600" cy="228600"/>
          </a:xfrm>
          <a:prstGeom prst="rect">
            <a:avLst/>
          </a:prstGeom>
          <a:solidFill>
            <a:srgbClr val="B9993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99933"/>
              </a:solidFill>
            </a:endParaRPr>
          </a:p>
        </p:txBody>
      </p:sp>
      <p:sp>
        <p:nvSpPr>
          <p:cNvPr id="2" name="Date Placeholder 1"/>
          <p:cNvSpPr>
            <a:spLocks noGrp="1"/>
          </p:cNvSpPr>
          <p:nvPr>
            <p:ph type="dt" sz="half" idx="10"/>
          </p:nvPr>
        </p:nvSpPr>
        <p:spPr/>
        <p:txBody>
          <a:bodyPr/>
          <a:lstStyle/>
          <a:p>
            <a:fld id="{45CD9642-3DE2-4000-9820-D418236CA55A}" type="datetime1">
              <a:rPr lang="en-US" smtClean="0">
                <a:solidFill>
                  <a:prstClr val="black">
                    <a:tint val="75000"/>
                  </a:prstClr>
                </a:solidFill>
              </a:rPr>
              <a:pPr/>
              <a:t>11/17/2015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endParaRPr lang="en-US" dirty="0">
              <a:solidFill>
                <a:prstClr val="black">
                  <a:tint val="75000"/>
                </a:prstClr>
              </a:solidFill>
            </a:endParaRPr>
          </a:p>
        </p:txBody>
      </p:sp>
      <p:sp>
        <p:nvSpPr>
          <p:cNvPr id="13" name="Slide Number Placeholder 11"/>
          <p:cNvSpPr txBox="1">
            <a:spLocks/>
          </p:cNvSpPr>
          <p:nvPr userDrawn="1"/>
        </p:nvSpPr>
        <p:spPr>
          <a:xfrm>
            <a:off x="8001000" y="6324616"/>
            <a:ext cx="685800" cy="533399"/>
          </a:xfrm>
          <a:prstGeom prst="rect">
            <a:avLst/>
          </a:prstGeom>
          <a:solidFill>
            <a:schemeClr val="accent1">
              <a:lumMod val="50000"/>
            </a:schemeClr>
          </a:solidFill>
        </p:spPr>
        <p:txBody>
          <a:bodyPr vert="horz" lIns="91440" tIns="45720" rIns="91440" bIns="45720" rtlCol="0" anchor="ctr"/>
          <a:lstStyle>
            <a:defPPr>
              <a:defRPr lang="en-US"/>
            </a:defPPr>
            <a:lvl1pPr marL="0" algn="ctr" defTabSz="914400" rtl="0" eaLnBrk="1" latinLnBrk="0" hangingPunct="1">
              <a:defRPr sz="2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553823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solidFill>
            <a:schemeClr val="tx2">
              <a:lumMod val="50000"/>
              <a:alpha val="70000"/>
            </a:schemeClr>
          </a:solidFill>
        </p:spPr>
        <p:txBody>
          <a:bodyPr/>
          <a:lstStyle>
            <a:lvl1pPr algn="r" rtl="1">
              <a:defRPr>
                <a:solidFill>
                  <a:schemeClr val="bg1"/>
                </a:solidFill>
                <a:cs typeface="mohammad bold art 1" pitchFamily="2" charset="-78"/>
              </a:defRPr>
            </a:lvl1pPr>
          </a:lstStyle>
          <a:p>
            <a:r>
              <a:rPr lang="ar-KW" dirty="0" smtClean="0"/>
              <a:t>وصف الكتاب</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6324600"/>
            <a:ext cx="9144000" cy="5334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userDrawn="1"/>
        </p:nvSpPr>
        <p:spPr>
          <a:xfrm>
            <a:off x="3" y="6324600"/>
            <a:ext cx="209550" cy="533400"/>
          </a:xfrm>
          <a:prstGeom prst="rect">
            <a:avLst/>
          </a:prstGeom>
          <a:solidFill>
            <a:srgbClr val="B9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209550" y="6324600"/>
            <a:ext cx="2381250" cy="5334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Date Placeholder 9"/>
          <p:cNvSpPr>
            <a:spLocks noGrp="1"/>
          </p:cNvSpPr>
          <p:nvPr>
            <p:ph type="dt" sz="half" idx="10"/>
          </p:nvPr>
        </p:nvSpPr>
        <p:spPr/>
        <p:txBody>
          <a:bodyPr/>
          <a:lstStyle/>
          <a:p>
            <a:fld id="{3B188102-D9A8-4848-BBDD-FEB811CFC260}" type="datetime1">
              <a:rPr lang="en-US" smtClean="0">
                <a:solidFill>
                  <a:prstClr val="black">
                    <a:tint val="75000"/>
                  </a:prstClr>
                </a:solidFill>
              </a:rPr>
              <a:pPr/>
              <a:t>11/17/2015</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en-US">
              <a:solidFill>
                <a:prstClr val="black">
                  <a:tint val="75000"/>
                </a:prstClr>
              </a:solidFill>
            </a:endParaRPr>
          </a:p>
        </p:txBody>
      </p:sp>
      <p:sp>
        <p:nvSpPr>
          <p:cNvPr id="12" name="Slide Number Placeholder 11"/>
          <p:cNvSpPr>
            <a:spLocks noGrp="1"/>
          </p:cNvSpPr>
          <p:nvPr>
            <p:ph type="sldNum" sz="quarter" idx="12"/>
          </p:nvPr>
        </p:nvSpPr>
        <p:spPr>
          <a:xfrm>
            <a:off x="8001000" y="6324616"/>
            <a:ext cx="685800" cy="533399"/>
          </a:xfrm>
          <a:solidFill>
            <a:schemeClr val="accent1">
              <a:lumMod val="50000"/>
            </a:schemeClr>
          </a:solidFill>
        </p:spPr>
        <p:txBody>
          <a:bodyPr/>
          <a:lstStyle>
            <a:lvl1pPr algn="ctr">
              <a:defRPr sz="2800" b="1"/>
            </a:lvl1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6183638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274638"/>
            <a:ext cx="8305800" cy="1143000"/>
          </a:xfrm>
          <a:solidFill>
            <a:schemeClr val="tx2">
              <a:lumMod val="50000"/>
              <a:alpha val="70000"/>
            </a:schemeClr>
          </a:solidFill>
        </p:spPr>
        <p:txBody>
          <a:bodyPr/>
          <a:lstStyle>
            <a:lvl1pPr algn="r" rtl="1">
              <a:defRPr baseline="0">
                <a:solidFill>
                  <a:schemeClr val="bg1"/>
                </a:solidFill>
                <a:cs typeface="mohammad bold art 1" pitchFamily="2" charset="-78"/>
              </a:defRPr>
            </a:lvl1pPr>
          </a:lstStyle>
          <a:p>
            <a:r>
              <a:rPr lang="ar-KW" dirty="0" smtClean="0"/>
              <a:t>التغييرات الجوهرية</a:t>
            </a:r>
            <a:endParaRPr lang="en-US" dirty="0"/>
          </a:p>
        </p:txBody>
      </p:sp>
      <p:sp>
        <p:nvSpPr>
          <p:cNvPr id="7" name="Rectangle 6"/>
          <p:cNvSpPr/>
          <p:nvPr userDrawn="1"/>
        </p:nvSpPr>
        <p:spPr>
          <a:xfrm>
            <a:off x="0" y="6324600"/>
            <a:ext cx="9144000" cy="5334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userDrawn="1"/>
        </p:nvSpPr>
        <p:spPr>
          <a:xfrm>
            <a:off x="3" y="6324600"/>
            <a:ext cx="209550" cy="533400"/>
          </a:xfrm>
          <a:prstGeom prst="rect">
            <a:avLst/>
          </a:prstGeom>
          <a:solidFill>
            <a:srgbClr val="B9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209550" y="6324600"/>
            <a:ext cx="2381250" cy="5334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Date Placeholder 9"/>
          <p:cNvSpPr>
            <a:spLocks noGrp="1"/>
          </p:cNvSpPr>
          <p:nvPr>
            <p:ph type="dt" sz="half" idx="10"/>
          </p:nvPr>
        </p:nvSpPr>
        <p:spPr/>
        <p:txBody>
          <a:bodyPr/>
          <a:lstStyle/>
          <a:p>
            <a:fld id="{3B188102-D9A8-4848-BBDD-FEB811CFC260}" type="datetime1">
              <a:rPr lang="en-US" smtClean="0">
                <a:solidFill>
                  <a:prstClr val="black">
                    <a:tint val="75000"/>
                  </a:prstClr>
                </a:solidFill>
              </a:rPr>
              <a:pPr/>
              <a:t>11/17/2015</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en-US">
              <a:solidFill>
                <a:prstClr val="black">
                  <a:tint val="75000"/>
                </a:prstClr>
              </a:solidFill>
            </a:endParaRPr>
          </a:p>
        </p:txBody>
      </p:sp>
      <p:sp>
        <p:nvSpPr>
          <p:cNvPr id="12" name="Slide Number Placeholder 11"/>
          <p:cNvSpPr>
            <a:spLocks noGrp="1"/>
          </p:cNvSpPr>
          <p:nvPr>
            <p:ph type="sldNum" sz="quarter" idx="12"/>
          </p:nvPr>
        </p:nvSpPr>
        <p:spPr>
          <a:xfrm>
            <a:off x="8001000" y="6324616"/>
            <a:ext cx="685800" cy="533399"/>
          </a:xfrm>
          <a:solidFill>
            <a:schemeClr val="accent1">
              <a:lumMod val="50000"/>
            </a:schemeClr>
          </a:solidFill>
        </p:spPr>
        <p:txBody>
          <a:bodyPr/>
          <a:lstStyle>
            <a:lvl1pPr algn="ctr">
              <a:defRPr sz="2800" b="1"/>
            </a:lvl1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graphicFrame>
        <p:nvGraphicFramePr>
          <p:cNvPr id="5" name="Table 4"/>
          <p:cNvGraphicFramePr>
            <a:graphicFrameLocks noGrp="1"/>
          </p:cNvGraphicFramePr>
          <p:nvPr userDrawn="1">
            <p:extLst>
              <p:ext uri="{D42A27DB-BD31-4B8C-83A1-F6EECF244321}">
                <p14:modId xmlns:p14="http://schemas.microsoft.com/office/powerpoint/2010/main" val="1161703399"/>
              </p:ext>
            </p:extLst>
          </p:nvPr>
        </p:nvGraphicFramePr>
        <p:xfrm>
          <a:off x="381000" y="1828804"/>
          <a:ext cx="8305800" cy="523875"/>
        </p:xfrm>
        <a:graphic>
          <a:graphicData uri="http://schemas.openxmlformats.org/drawingml/2006/table">
            <a:tbl>
              <a:tblPr firstRow="1" bandRow="1">
                <a:tableStyleId>{5C22544A-7EE6-4342-B048-85BDC9FD1C3A}</a:tableStyleId>
              </a:tblPr>
              <a:tblGrid>
                <a:gridCol w="4152900"/>
                <a:gridCol w="4152900"/>
              </a:tblGrid>
              <a:tr h="523875">
                <a:tc>
                  <a:txBody>
                    <a:bodyPr/>
                    <a:lstStyle/>
                    <a:p>
                      <a:pPr algn="ctr"/>
                      <a:r>
                        <a:rPr lang="ar-KW" sz="2400" b="0" dirty="0" smtClean="0">
                          <a:cs typeface="mohammad bold art 1" pitchFamily="2" charset="-78"/>
                        </a:rPr>
                        <a:t>الأثر المترتب</a:t>
                      </a:r>
                      <a:endParaRPr lang="en-US" sz="2400" b="0" dirty="0">
                        <a:cs typeface="mohammad bold art 1" pitchFamily="2" charset="-78"/>
                      </a:endParaRPr>
                    </a:p>
                  </a:txBody>
                  <a:tcPr>
                    <a:lnL w="12700" cmpd="sng">
                      <a:noFill/>
                    </a:lnL>
                    <a:lnR w="12700" cap="flat" cmpd="sng" algn="ctr">
                      <a:solidFill>
                        <a:srgbClr val="B99933"/>
                      </a:solidFill>
                      <a:prstDash val="sysDash"/>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tx2">
                        <a:lumMod val="50000"/>
                        <a:alpha val="70000"/>
                      </a:schemeClr>
                    </a:solidFill>
                  </a:tcPr>
                </a:tc>
                <a:tc>
                  <a:txBody>
                    <a:bodyPr/>
                    <a:lstStyle/>
                    <a:p>
                      <a:pPr algn="ctr"/>
                      <a:r>
                        <a:rPr lang="ar-KW" sz="2400" b="0" dirty="0" smtClean="0">
                          <a:cs typeface="mohammad bold art 1" pitchFamily="2" charset="-78"/>
                        </a:rPr>
                        <a:t>التغيير</a:t>
                      </a:r>
                      <a:r>
                        <a:rPr lang="ar-KW" sz="2400" b="0" baseline="0" dirty="0" smtClean="0">
                          <a:cs typeface="mohammad bold art 1" pitchFamily="2" charset="-78"/>
                        </a:rPr>
                        <a:t> الجوهري</a:t>
                      </a:r>
                      <a:endParaRPr lang="en-US" sz="2400" b="0" dirty="0">
                        <a:cs typeface="mohammad bold art 1" pitchFamily="2" charset="-78"/>
                      </a:endParaRPr>
                    </a:p>
                  </a:txBody>
                  <a:tcPr>
                    <a:lnL w="12700" cap="flat" cmpd="sng" algn="ctr">
                      <a:solidFill>
                        <a:srgbClr val="B99933"/>
                      </a:solidFill>
                      <a:prstDash val="sysDash"/>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tx2">
                        <a:lumMod val="50000"/>
                        <a:alpha val="70000"/>
                      </a:schemeClr>
                    </a:solidFill>
                  </a:tcPr>
                </a:tc>
              </a:tr>
            </a:tbl>
          </a:graphicData>
        </a:graphic>
      </p:graphicFrame>
    </p:spTree>
    <p:extLst>
      <p:ext uri="{BB962C8B-B14F-4D97-AF65-F5344CB8AC3E}">
        <p14:creationId xmlns:p14="http://schemas.microsoft.com/office/powerpoint/2010/main" val="88997059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9"/>
          <p:cNvSpPr>
            <a:spLocks noGrp="1"/>
          </p:cNvSpPr>
          <p:nvPr>
            <p:ph type="dt" sz="half" idx="10"/>
          </p:nvPr>
        </p:nvSpPr>
        <p:spPr/>
        <p:txBody>
          <a:bodyPr/>
          <a:lstStyle/>
          <a:p>
            <a:fld id="{3B188102-D9A8-4848-BBDD-FEB811CFC260}" type="datetime1">
              <a:rPr lang="en-US" smtClean="0">
                <a:solidFill>
                  <a:prstClr val="black">
                    <a:tint val="75000"/>
                  </a:prstClr>
                </a:solidFill>
              </a:rPr>
              <a:pPr/>
              <a:t>11/17/2015</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379583015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034961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09AB60F0-721E-4DDA-AAF9-3BE631F773E1}" type="datetime1">
              <a:rPr lang="en-US" smtClean="0">
                <a:solidFill>
                  <a:prstClr val="black">
                    <a:tint val="75000"/>
                  </a:prstClr>
                </a:solidFill>
              </a:rPr>
              <a:pPr/>
              <a:t>11/17/2015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29194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38B78E-FC1B-411B-B02E-7E7EC04AFE8C}" type="datetime1">
              <a:rPr lang="en-US" smtClean="0">
                <a:solidFill>
                  <a:prstClr val="black">
                    <a:tint val="75000"/>
                  </a:prstClr>
                </a:solidFill>
              </a:rPr>
              <a:pPr/>
              <a:t>11/17/2015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13778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EB42B1-37EF-4798-BEEE-DB39B1182162}" type="datetime1">
              <a:rPr lang="en-US" smtClean="0">
                <a:solidFill>
                  <a:prstClr val="black">
                    <a:tint val="75000"/>
                  </a:prstClr>
                </a:solidFill>
              </a:rPr>
              <a:pPr/>
              <a:t>11/17/2015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08382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6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71DE62-620E-4986-AD5D-106F39738E89}" type="datetime1">
              <a:rPr lang="en-US" smtClean="0">
                <a:solidFill>
                  <a:prstClr val="black">
                    <a:tint val="75000"/>
                  </a:prstClr>
                </a:solidFill>
              </a:rPr>
              <a:pPr/>
              <a:t>11/17/2015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848416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5655DC-0AE9-4917-82DA-33E511DB4A93}" type="datetime1">
              <a:rPr lang="en-US" smtClean="0">
                <a:solidFill>
                  <a:prstClr val="black">
                    <a:tint val="75000"/>
                  </a:prstClr>
                </a:solidFill>
              </a:rPr>
              <a:pPr/>
              <a:t>11/17/2015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27200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AD24DD-DB0B-4DF7-903A-1D40E6ACB640}" type="datetime1">
              <a:rPr lang="en-US" smtClean="0">
                <a:solidFill>
                  <a:prstClr val="black">
                    <a:tint val="75000"/>
                  </a:prstClr>
                </a:solidFill>
              </a:rPr>
              <a:pPr/>
              <a:t>11/17/2015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1575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4"/>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5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51E81F-E3BE-4E2C-A091-8C2ED1BD836D}" type="datetime1">
              <a:rPr lang="en-US" smtClean="0">
                <a:solidFill>
                  <a:prstClr val="black">
                    <a:tint val="75000"/>
                  </a:prstClr>
                </a:solidFill>
              </a:rPr>
              <a:pPr/>
              <a:t>11/17/2015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9856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17/11/2015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17/11/2015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17/11/2015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17/11/2015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17/11/2015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17/11/2015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17/11/2015</a:t>
            </a:fld>
            <a:endParaRPr lang="en-GB"/>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CD9642-3DE2-4000-9820-D418236CA55A}" type="datetime1">
              <a:rPr lang="en-US" smtClean="0">
                <a:solidFill>
                  <a:prstClr val="black">
                    <a:tint val="75000"/>
                  </a:prstClr>
                </a:solidFill>
              </a:rPr>
              <a:pPr/>
              <a:t>11/17/2015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6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6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
        <p:nvSpPr>
          <p:cNvPr id="7" name="fl" descr="CMA Data Classification: Internal"/>
          <p:cNvSpPr txBox="1"/>
          <p:nvPr/>
        </p:nvSpPr>
        <p:spPr>
          <a:xfrm>
            <a:off x="0" y="6664960"/>
            <a:ext cx="9144000" cy="223138"/>
          </a:xfrm>
          <a:prstGeom prst="rect">
            <a:avLst/>
          </a:prstGeom>
          <a:noFill/>
        </p:spPr>
        <p:txBody>
          <a:bodyPr vert="horz" rtlCol="0">
            <a:spAutoFit/>
          </a:bodyPr>
          <a:lstStyle/>
          <a:p>
            <a:pPr algn="l"/>
            <a:r>
              <a:rPr lang="en-US" sz="850" b="0" i="0" u="none" baseline="0" smtClean="0">
                <a:solidFill>
                  <a:srgbClr val="000000"/>
                </a:solidFill>
                <a:latin typeface="microsoft sans serif"/>
              </a:rPr>
              <a:t>CMA Data Classification: Internal</a:t>
            </a:r>
            <a:endParaRPr lang="en-US" sz="850" b="0" i="0" u="none" baseline="0">
              <a:solidFill>
                <a:srgbClr val="000000"/>
              </a:solidFill>
              <a:latin typeface="microsoft sans serif"/>
            </a:endParaRPr>
          </a:p>
        </p:txBody>
      </p:sp>
    </p:spTree>
    <p:extLst>
      <p:ext uri="{BB962C8B-B14F-4D97-AF65-F5344CB8AC3E}">
        <p14:creationId xmlns:p14="http://schemas.microsoft.com/office/powerpoint/2010/main" val="15362926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72"/>
            <a:ext cx="7772400" cy="1470025"/>
          </a:xfrm>
        </p:spPr>
        <p:txBody>
          <a:bodyPr>
            <a:normAutofit/>
          </a:bodyPr>
          <a:lstStyle/>
          <a:p>
            <a:pPr rtl="1"/>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843608" y="2276872"/>
            <a:ext cx="6400800" cy="2616696"/>
          </a:xfrm>
        </p:spPr>
        <p:txBody>
          <a:bodyPr>
            <a:normAutofit lnSpcReduction="10000"/>
          </a:bodyPr>
          <a:lstStyle/>
          <a:p>
            <a:pPr rtl="1"/>
            <a:r>
              <a:rPr lang="ar-KW" sz="4800" b="1" dirty="0" smtClean="0">
                <a:solidFill>
                  <a:srgbClr val="1F497D"/>
                </a:solidFill>
                <a:cs typeface="Times New Roman"/>
              </a:rPr>
              <a:t>أنشطة </a:t>
            </a:r>
            <a:r>
              <a:rPr lang="ar-KW" sz="4800" b="1" dirty="0">
                <a:solidFill>
                  <a:srgbClr val="1F497D"/>
                </a:solidFill>
                <a:cs typeface="Times New Roman"/>
              </a:rPr>
              <a:t>الأوراق </a:t>
            </a:r>
            <a:r>
              <a:rPr lang="ar-KW" sz="4800" b="1" dirty="0" smtClean="0">
                <a:solidFill>
                  <a:srgbClr val="1F497D"/>
                </a:solidFill>
                <a:cs typeface="Times New Roman"/>
              </a:rPr>
              <a:t>المالية وفقاً للائحة الجديدة</a:t>
            </a:r>
            <a:endParaRPr lang="ar-KW" sz="4800" b="1" dirty="0">
              <a:solidFill>
                <a:srgbClr val="1F497D"/>
              </a:solidFill>
              <a:cs typeface="Times New Roman"/>
            </a:endParaRPr>
          </a:p>
          <a:p>
            <a:r>
              <a:rPr lang="ar-KW" sz="3600" b="1" dirty="0" smtClean="0">
                <a:solidFill>
                  <a:srgbClr val="1F497D"/>
                </a:solidFill>
                <a:cs typeface="Times New Roman"/>
              </a:rPr>
              <a:t>إدارة التراخيص والتسجيل</a:t>
            </a:r>
          </a:p>
          <a:p>
            <a:pPr rtl="1"/>
            <a:r>
              <a:rPr lang="ar-KW" sz="2800" b="1" dirty="0" smtClean="0">
                <a:solidFill>
                  <a:srgbClr val="1F497D"/>
                </a:solidFill>
                <a:cs typeface="Times New Roman"/>
              </a:rPr>
              <a:t> التاريخ</a:t>
            </a:r>
            <a:r>
              <a:rPr lang="en-US" sz="2800" b="1" dirty="0" smtClean="0">
                <a:solidFill>
                  <a:srgbClr val="1F497D"/>
                </a:solidFill>
                <a:cs typeface="Times New Roman"/>
              </a:rPr>
              <a:t> 24/11/2015 </a:t>
            </a:r>
            <a:endParaRPr lang="ar-KW" sz="2800" b="1" dirty="0" smtClean="0">
              <a:solidFill>
                <a:srgbClr val="1F497D"/>
              </a:solidFill>
              <a:cs typeface="Times New Roman"/>
            </a:endParaRPr>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3083358174"/>
              </p:ext>
            </p:extLst>
          </p:nvPr>
        </p:nvGraphicFramePr>
        <p:xfrm>
          <a:off x="495300" y="1600206"/>
          <a:ext cx="8039100" cy="4114800"/>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يتبع: متطلبات الترخيص</a:t>
                      </a:r>
                      <a:endParaRPr kumimoji="0" lang="en-US" sz="2400" b="1" i="0" u="none" strike="noStrike" kern="1200" cap="none" spc="0" normalizeH="0" baseline="0" noProof="0" dirty="0" smtClean="0">
                        <a:ln>
                          <a:noFill/>
                        </a:ln>
                        <a:solidFill>
                          <a:prstClr val="black"/>
                        </a:solidFill>
                        <a:effectLst/>
                        <a:uLnTx/>
                        <a:uFillTx/>
                        <a:latin typeface="+mn-lt"/>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0" indent="0" algn="just" rtl="1">
                        <a:buFont typeface="Arial" charset="0"/>
                        <a:buNone/>
                      </a:pPr>
                      <a:r>
                        <a:rPr lang="ar-KW" b="1" dirty="0" smtClean="0">
                          <a:solidFill>
                            <a:schemeClr val="tx1"/>
                          </a:solidFill>
                          <a:cs typeface="+mn-cs"/>
                        </a:rPr>
                        <a:t>-دليل السياسات والإجراءات:</a:t>
                      </a:r>
                    </a:p>
                    <a:p>
                      <a:pPr marL="0" indent="0" algn="just" rtl="1">
                        <a:buFont typeface="Arial" charset="0"/>
                        <a:buNone/>
                      </a:pPr>
                      <a:r>
                        <a:rPr lang="ar-KW" b="1" dirty="0" smtClean="0">
                          <a:solidFill>
                            <a:schemeClr val="tx1"/>
                          </a:solidFill>
                          <a:cs typeface="+mn-cs"/>
                        </a:rPr>
                        <a:t>   أ. حماية المبلغين عن الممارسات غير المشروعة لدى الشخص المرخص له. </a:t>
                      </a:r>
                      <a:r>
                        <a:rPr lang="ar-KW" b="1" dirty="0" smtClean="0">
                          <a:solidFill>
                            <a:srgbClr val="0070C0"/>
                          </a:solidFill>
                          <a:cs typeface="+mn-cs"/>
                        </a:rPr>
                        <a:t>(مادة 2-1 من الكتاب السادس)</a:t>
                      </a:r>
                    </a:p>
                    <a:p>
                      <a:pPr marL="0" indent="0" algn="just" rtl="1">
                        <a:buFont typeface="Arial" charset="0"/>
                        <a:buNone/>
                      </a:pPr>
                      <a:r>
                        <a:rPr lang="ar-KW" b="1" dirty="0" smtClean="0">
                          <a:solidFill>
                            <a:schemeClr val="tx1"/>
                          </a:solidFill>
                          <a:cs typeface="+mn-cs"/>
                        </a:rPr>
                        <a:t>  ب. التزام الشخص المرخص له بالكفاءة والنزاهة. </a:t>
                      </a:r>
                      <a:r>
                        <a:rPr lang="ar-KW" b="1" dirty="0" smtClean="0">
                          <a:solidFill>
                            <a:srgbClr val="0070C0"/>
                          </a:solidFill>
                          <a:cs typeface="+mn-cs"/>
                        </a:rPr>
                        <a:t>(مادة 2-1 من الكتاب السادس)</a:t>
                      </a:r>
                    </a:p>
                    <a:p>
                      <a:pPr marL="0" indent="0" algn="just" rtl="1">
                        <a:buFont typeface="Arial" charset="0"/>
                        <a:buNone/>
                      </a:pPr>
                      <a:r>
                        <a:rPr lang="ar-KW" b="1" dirty="0" smtClean="0">
                          <a:solidFill>
                            <a:schemeClr val="tx1"/>
                          </a:solidFill>
                          <a:cs typeface="+mn-cs"/>
                        </a:rPr>
                        <a:t> ج. الالتزام بالشروط الواجبة لإعداد دليل إدارة المخاطر كما وردت في </a:t>
                      </a:r>
                      <a:r>
                        <a:rPr lang="ar-KW" b="1" dirty="0" smtClean="0">
                          <a:solidFill>
                            <a:srgbClr val="0070C0"/>
                          </a:solidFill>
                          <a:cs typeface="+mn-cs"/>
                        </a:rPr>
                        <a:t>الفصل الرابع من الكتاب السادس</a:t>
                      </a:r>
                      <a:r>
                        <a:rPr lang="ar-KW" b="1" dirty="0" smtClean="0">
                          <a:solidFill>
                            <a:schemeClr val="tx1"/>
                          </a:solidFill>
                          <a:cs typeface="+mn-cs"/>
                        </a:rPr>
                        <a:t>. </a:t>
                      </a:r>
                    </a:p>
                    <a:p>
                      <a:pPr marL="0" indent="0" algn="just" rtl="1">
                        <a:buFont typeface="Arial" charset="0"/>
                        <a:buNone/>
                      </a:pPr>
                      <a:r>
                        <a:rPr lang="ar-KW" b="1" dirty="0" smtClean="0">
                          <a:solidFill>
                            <a:schemeClr val="tx1"/>
                          </a:solidFill>
                          <a:cs typeface="+mn-cs"/>
                        </a:rPr>
                        <a:t>يجب إعداد السياسات والإجراءات بحيث تغطي بشكل خاص الجوانب التالية:</a:t>
                      </a:r>
                    </a:p>
                    <a:p>
                      <a:pPr marL="0" indent="0" algn="just" rtl="1">
                        <a:buFont typeface="Arial" charset="0"/>
                        <a:buNone/>
                      </a:pPr>
                      <a:r>
                        <a:rPr lang="ar-KW" b="1" dirty="0" smtClean="0">
                          <a:solidFill>
                            <a:schemeClr val="tx1"/>
                          </a:solidFill>
                          <a:cs typeface="+mn-cs"/>
                        </a:rPr>
                        <a:t> - مخاطر الائتمان.</a:t>
                      </a:r>
                    </a:p>
                    <a:p>
                      <a:pPr marL="0" indent="0" algn="just" rtl="1">
                        <a:buFont typeface="Arial" charset="0"/>
                        <a:buNone/>
                      </a:pPr>
                      <a:r>
                        <a:rPr lang="ar-KW" b="1" dirty="0" smtClean="0">
                          <a:solidFill>
                            <a:schemeClr val="tx1"/>
                          </a:solidFill>
                          <a:cs typeface="+mn-cs"/>
                        </a:rPr>
                        <a:t> - مخاطر السيولة.</a:t>
                      </a:r>
                    </a:p>
                    <a:p>
                      <a:pPr marL="0" indent="0" algn="just" rtl="1">
                        <a:buFont typeface="Arial" charset="0"/>
                        <a:buNone/>
                      </a:pPr>
                      <a:r>
                        <a:rPr lang="ar-KW" b="1" dirty="0" smtClean="0">
                          <a:solidFill>
                            <a:schemeClr val="tx1"/>
                          </a:solidFill>
                          <a:cs typeface="+mn-cs"/>
                        </a:rPr>
                        <a:t> - مخاطر السوق.</a:t>
                      </a:r>
                    </a:p>
                    <a:p>
                      <a:pPr marL="0" indent="0" algn="just" rtl="1">
                        <a:buFont typeface="Arial" charset="0"/>
                        <a:buNone/>
                      </a:pPr>
                      <a:r>
                        <a:rPr lang="ar-KW" b="1" dirty="0" smtClean="0">
                          <a:solidFill>
                            <a:schemeClr val="tx1"/>
                          </a:solidFill>
                          <a:cs typeface="+mn-cs"/>
                        </a:rPr>
                        <a:t> - </a:t>
                      </a:r>
                      <a:r>
                        <a:rPr lang="ar-KW" b="1" smtClean="0">
                          <a:solidFill>
                            <a:schemeClr val="tx1"/>
                          </a:solidFill>
                          <a:cs typeface="+mn-cs"/>
                        </a:rPr>
                        <a:t>مخاطر العمليات. </a:t>
                      </a:r>
                      <a:endParaRPr lang="ar-KW" b="1" dirty="0" smtClean="0">
                        <a:solidFill>
                          <a:schemeClr val="tx1"/>
                        </a:solidFill>
                        <a:cs typeface="+mn-cs"/>
                      </a:endParaRPr>
                    </a:p>
                    <a:p>
                      <a:pPr marL="0" indent="0" algn="just" rtl="1">
                        <a:buFont typeface="Arial" charset="0"/>
                        <a:buNone/>
                      </a:pPr>
                      <a:r>
                        <a:rPr lang="ar-KW" b="1" dirty="0" smtClean="0">
                          <a:solidFill>
                            <a:schemeClr val="tx1"/>
                          </a:solidFill>
                          <a:cs typeface="+mn-cs"/>
                        </a:rPr>
                        <a:t>يجب أن تحتوي السياسات والإجراءات على خطة الشخص المرخص له في إدارة المخاطر التي يتعرض لها وعلى الأخص المخاطر أعلاه. </a:t>
                      </a:r>
                    </a:p>
                    <a:p>
                      <a:pPr marL="0" indent="0" algn="just" rtl="1">
                        <a:buFont typeface="Arial" charset="0"/>
                        <a:buNone/>
                      </a:pPr>
                      <a:endParaRPr lang="ar-KW" b="1" dirty="0" smtClean="0">
                        <a:solidFill>
                          <a:schemeClr val="tx1"/>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231784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756575510"/>
              </p:ext>
            </p:extLst>
          </p:nvPr>
        </p:nvGraphicFramePr>
        <p:xfrm>
          <a:off x="495300" y="1600206"/>
          <a:ext cx="8039100" cy="4032027"/>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يتبع: متطلبات الترخيص</a:t>
                      </a:r>
                      <a:endParaRPr kumimoji="0" lang="en-US" sz="2400" b="1" i="0" u="none" strike="noStrike" kern="1200" cap="none" spc="0" normalizeH="0" baseline="0" noProof="0" dirty="0" smtClean="0">
                        <a:ln>
                          <a:noFill/>
                        </a:ln>
                        <a:solidFill>
                          <a:prstClr val="black"/>
                        </a:solidFill>
                        <a:effectLst/>
                        <a:uLnTx/>
                        <a:uFillTx/>
                        <a:latin typeface="+mn-lt"/>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0" indent="0" algn="just" rtl="1">
                        <a:buFont typeface="Arial" charset="0"/>
                        <a:buNone/>
                      </a:pPr>
                      <a:r>
                        <a:rPr lang="ar-KW" b="1" dirty="0" smtClean="0">
                          <a:solidFill>
                            <a:schemeClr val="tx1"/>
                          </a:solidFill>
                          <a:cs typeface="+mn-cs"/>
                        </a:rPr>
                        <a:t>-دليل السياسات والإجراءات:</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KW" sz="1600" b="1" i="0" u="none" strike="noStrike" kern="1200" cap="none" spc="0" normalizeH="0" baseline="0" noProof="0" dirty="0" smtClean="0">
                          <a:ln>
                            <a:noFill/>
                          </a:ln>
                          <a:solidFill>
                            <a:prstClr val="black"/>
                          </a:solidFill>
                          <a:effectLst/>
                          <a:uLnTx/>
                          <a:uFillTx/>
                          <a:latin typeface="+mn-lt"/>
                          <a:ea typeface="+mn-ea"/>
                          <a:cs typeface="+mn-cs"/>
                        </a:rPr>
                        <a:t>د. الالتزام بالشروط الواجبة لإعداد دليل خطط طوارئ ومتابعة استمرارية الأعمال كما وردت في </a:t>
                      </a:r>
                      <a:r>
                        <a:rPr kumimoji="0" lang="ar-KW" sz="1600" b="1" i="0" u="none" strike="noStrike" kern="1200" cap="none" spc="0" normalizeH="0" baseline="0" noProof="0" dirty="0" smtClean="0">
                          <a:ln>
                            <a:noFill/>
                          </a:ln>
                          <a:solidFill>
                            <a:srgbClr val="0070C0"/>
                          </a:solidFill>
                          <a:effectLst/>
                          <a:uLnTx/>
                          <a:uFillTx/>
                          <a:latin typeface="+mn-lt"/>
                          <a:ea typeface="+mn-ea"/>
                          <a:cs typeface="+mn-cs"/>
                        </a:rPr>
                        <a:t>الفصل السادس من الكتاب السادس. </a:t>
                      </a:r>
                    </a:p>
                    <a:p>
                      <a:pPr marL="0" marR="0" lvl="0" indent="0" algn="just" defTabSz="914400" rtl="1" eaLnBrk="1" fontAlgn="auto" latinLnBrk="0" hangingPunct="1">
                        <a:lnSpc>
                          <a:spcPct val="100000"/>
                        </a:lnSpc>
                        <a:spcBef>
                          <a:spcPts val="0"/>
                        </a:spcBef>
                        <a:spcAft>
                          <a:spcPts val="0"/>
                        </a:spcAft>
                        <a:buClrTx/>
                        <a:buSzTx/>
                        <a:buFontTx/>
                        <a:buNone/>
                        <a:tabLst/>
                        <a:defRPr/>
                      </a:pPr>
                      <a:endParaRPr kumimoji="0" lang="ar-KW" sz="1600" b="1" i="0" u="none" strike="noStrike" kern="1200" cap="none" spc="0" normalizeH="0" baseline="0" noProof="0" dirty="0" smtClean="0">
                        <a:ln>
                          <a:noFill/>
                        </a:ln>
                        <a:solidFill>
                          <a:srgbClr val="0070C0"/>
                        </a:solidFill>
                        <a:effectLst/>
                        <a:uLnTx/>
                        <a:uFillTx/>
                        <a:latin typeface="+mn-lt"/>
                        <a:ea typeface="+mn-ea"/>
                        <a:cs typeface="+mn-cs"/>
                      </a:endParaRPr>
                    </a:p>
                    <a:p>
                      <a:pPr marL="0" indent="0" algn="just" rtl="1">
                        <a:buFont typeface="Arial" charset="0"/>
                        <a:buNone/>
                      </a:pPr>
                      <a:r>
                        <a:rPr lang="ar-KW" b="1" dirty="0" smtClean="0">
                          <a:solidFill>
                            <a:schemeClr val="tx1"/>
                          </a:solidFill>
                          <a:cs typeface="+mn-cs"/>
                        </a:rPr>
                        <a:t>- يجب أن تغطي السياسات الجوانب التالية على وجه الخصوص:</a:t>
                      </a:r>
                    </a:p>
                    <a:p>
                      <a:pPr marL="285750" indent="-285750" algn="just" rtl="1">
                        <a:buFont typeface="Arial" panose="020B0604020202020204" pitchFamily="34" charset="0"/>
                        <a:buChar char="•"/>
                      </a:pPr>
                      <a:r>
                        <a:rPr lang="ar-KW" b="1" dirty="0" smtClean="0">
                          <a:solidFill>
                            <a:schemeClr val="tx1"/>
                          </a:solidFill>
                          <a:cs typeface="+mn-cs"/>
                        </a:rPr>
                        <a:t>الوحدة المسؤولة عن تنفيذ خطة استمرارية الأعمال.</a:t>
                      </a:r>
                    </a:p>
                    <a:p>
                      <a:pPr marL="285750" indent="-285750" algn="just" rtl="1">
                        <a:buFont typeface="Arial" panose="020B0604020202020204" pitchFamily="34" charset="0"/>
                        <a:buChar char="•"/>
                      </a:pPr>
                      <a:r>
                        <a:rPr lang="ar-KW" b="1" dirty="0" smtClean="0">
                          <a:solidFill>
                            <a:schemeClr val="tx1"/>
                          </a:solidFill>
                          <a:cs typeface="+mn-cs"/>
                        </a:rPr>
                        <a:t>تحديد الأولويات عند حدوث انقطاع غير متوقع لأعمال الشركة.</a:t>
                      </a:r>
                    </a:p>
                    <a:p>
                      <a:pPr marL="285750" indent="-285750" algn="just" rtl="1">
                        <a:buFont typeface="Arial" panose="020B0604020202020204" pitchFamily="34" charset="0"/>
                        <a:buChar char="•"/>
                      </a:pPr>
                      <a:r>
                        <a:rPr lang="ar-KW" b="1" dirty="0" smtClean="0">
                          <a:solidFill>
                            <a:schemeClr val="tx1"/>
                          </a:solidFill>
                          <a:cs typeface="+mn-cs"/>
                        </a:rPr>
                        <a:t>خطة ضمان توفير الموارد بشكل مستمر.</a:t>
                      </a:r>
                    </a:p>
                    <a:p>
                      <a:pPr marL="285750" indent="-285750" algn="just" rtl="1">
                        <a:buFont typeface="Arial" panose="020B0604020202020204" pitchFamily="34" charset="0"/>
                        <a:buChar char="•"/>
                      </a:pPr>
                      <a:r>
                        <a:rPr lang="ar-KW" b="1" dirty="0" smtClean="0">
                          <a:solidFill>
                            <a:schemeClr val="tx1"/>
                          </a:solidFill>
                          <a:cs typeface="+mn-cs"/>
                        </a:rPr>
                        <a:t>بيان كيفية التواصل داخلياً وخارجياً عند حدوث انقطاع غير متوقع.</a:t>
                      </a:r>
                    </a:p>
                    <a:p>
                      <a:pPr marL="285750" indent="-285750" algn="just" rtl="1">
                        <a:buFont typeface="Arial" panose="020B0604020202020204" pitchFamily="34" charset="0"/>
                        <a:buChar char="•"/>
                      </a:pPr>
                      <a:r>
                        <a:rPr lang="ar-KW" b="1" dirty="0" smtClean="0">
                          <a:solidFill>
                            <a:schemeClr val="tx1"/>
                          </a:solidFill>
                          <a:cs typeface="+mn-cs"/>
                        </a:rPr>
                        <a:t>خطة الحفاظ  على استمرار عمل أنظمة الشخص المرخص له. </a:t>
                      </a:r>
                    </a:p>
                    <a:p>
                      <a:pPr marL="0" indent="0" algn="just" rtl="1">
                        <a:buFont typeface="Arial" charset="0"/>
                        <a:buNone/>
                      </a:pPr>
                      <a:endParaRPr lang="ar-KW" b="1" dirty="0" smtClean="0">
                        <a:solidFill>
                          <a:schemeClr val="tx1"/>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861869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346764961"/>
              </p:ext>
            </p:extLst>
          </p:nvPr>
        </p:nvGraphicFramePr>
        <p:xfrm>
          <a:off x="495300" y="1600206"/>
          <a:ext cx="8039100" cy="4306347"/>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إضافة وكالة المقاصة والبورصة إلى أنشطة الأوراق المالية</a:t>
                      </a:r>
                      <a:endParaRPr kumimoji="0" lang="en-US" sz="2400" b="1" i="0" u="none" strike="noStrike" kern="1200" cap="none" spc="0" normalizeH="0" baseline="0" noProof="0" dirty="0" smtClean="0">
                        <a:ln>
                          <a:noFill/>
                        </a:ln>
                        <a:solidFill>
                          <a:prstClr val="black"/>
                        </a:solidFill>
                        <a:effectLst/>
                        <a:uLnTx/>
                        <a:uFillTx/>
                        <a:latin typeface="+mn-lt"/>
                        <a:cs typeface="+mn-cs"/>
                      </a:endParaRPr>
                    </a:p>
                    <a:p>
                      <a:endParaRPr lang="en-US"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just" rtl="1">
                        <a:buFont typeface="Arial" panose="020B0604020202020204" pitchFamily="34" charset="0"/>
                        <a:buChar char="•"/>
                      </a:pPr>
                      <a:r>
                        <a:rPr lang="ar-KW" b="1" baseline="0" dirty="0" smtClean="0">
                          <a:solidFill>
                            <a:schemeClr val="tx1"/>
                          </a:solidFill>
                          <a:cs typeface="+mn-cs"/>
                        </a:rPr>
                        <a:t>تنطبق أحكام </a:t>
                      </a:r>
                      <a:r>
                        <a:rPr lang="ar-KW" b="1" baseline="0" dirty="0" smtClean="0">
                          <a:solidFill>
                            <a:srgbClr val="0070C0"/>
                          </a:solidFill>
                          <a:cs typeface="+mn-cs"/>
                        </a:rPr>
                        <a:t>الكتاب الخامس </a:t>
                      </a:r>
                      <a:r>
                        <a:rPr lang="ar-KW" b="1" baseline="0" dirty="0" smtClean="0">
                          <a:solidFill>
                            <a:schemeClr val="tx1"/>
                          </a:solidFill>
                          <a:cs typeface="+mn-cs"/>
                        </a:rPr>
                        <a:t>على البورصة ووكالة المقاصة فيما لا يتعارض مع أحكام </a:t>
                      </a:r>
                      <a:r>
                        <a:rPr lang="ar-KW" b="1" baseline="0" dirty="0" smtClean="0">
                          <a:solidFill>
                            <a:srgbClr val="0070C0"/>
                          </a:solidFill>
                          <a:cs typeface="+mn-cs"/>
                        </a:rPr>
                        <a:t>الكتاب الرابع </a:t>
                      </a:r>
                      <a:r>
                        <a:rPr lang="ar-KW" b="1" baseline="0" dirty="0" smtClean="0">
                          <a:solidFill>
                            <a:schemeClr val="tx1"/>
                          </a:solidFill>
                          <a:cs typeface="+mn-cs"/>
                        </a:rPr>
                        <a:t>من اللائحة.</a:t>
                      </a:r>
                    </a:p>
                    <a:p>
                      <a:pPr marL="285750" indent="-285750" algn="just" rtl="1">
                        <a:buFont typeface="Arial" panose="020B0604020202020204" pitchFamily="34" charset="0"/>
                        <a:buChar char="•"/>
                      </a:pPr>
                      <a:endParaRPr lang="ar-KW" b="1" baseline="0" dirty="0" smtClean="0">
                        <a:solidFill>
                          <a:schemeClr val="tx1"/>
                        </a:solidFill>
                        <a:cs typeface="+mn-cs"/>
                      </a:endParaRPr>
                    </a:p>
                    <a:p>
                      <a:pPr marL="285750" indent="-285750" algn="just" rtl="1">
                        <a:buFont typeface="Arial" panose="020B0604020202020204" pitchFamily="34" charset="0"/>
                        <a:buChar char="•"/>
                      </a:pPr>
                      <a:r>
                        <a:rPr lang="ar-KW" b="1" baseline="0" dirty="0" smtClean="0">
                          <a:solidFill>
                            <a:schemeClr val="tx1"/>
                          </a:solidFill>
                          <a:cs typeface="+mn-cs"/>
                        </a:rPr>
                        <a:t>يجب على البورصة ووكالة المقاصة استيفاء جميع شروط الترخيص الواردة في </a:t>
                      </a:r>
                      <a:r>
                        <a:rPr lang="ar-KW" b="1" baseline="0" dirty="0" smtClean="0">
                          <a:solidFill>
                            <a:srgbClr val="0070C0"/>
                          </a:solidFill>
                          <a:cs typeface="+mn-cs"/>
                        </a:rPr>
                        <a:t>الكتاب الخامس </a:t>
                      </a:r>
                      <a:r>
                        <a:rPr lang="ar-KW" b="1" baseline="0" dirty="0" smtClean="0">
                          <a:solidFill>
                            <a:schemeClr val="tx1"/>
                          </a:solidFill>
                          <a:cs typeface="+mn-cs"/>
                        </a:rPr>
                        <a:t>بالإضافة إلى غيرها من الشروط الواردة في </a:t>
                      </a:r>
                      <a:r>
                        <a:rPr lang="ar-KW" b="1" baseline="0" dirty="0" smtClean="0">
                          <a:solidFill>
                            <a:srgbClr val="0070C0"/>
                          </a:solidFill>
                          <a:cs typeface="+mn-cs"/>
                        </a:rPr>
                        <a:t>الكتاب الرابع.</a:t>
                      </a:r>
                      <a:endParaRPr lang="en-US" b="1" dirty="0">
                        <a:solidFill>
                          <a:srgbClr val="0070C0"/>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0266608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2079524809"/>
              </p:ext>
            </p:extLst>
          </p:nvPr>
        </p:nvGraphicFramePr>
        <p:xfrm>
          <a:off x="495300" y="1600210"/>
          <a:ext cx="8039100" cy="4032027"/>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تعديل نطاق الترخيص لحفظ الأصول</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just" rtl="1">
                        <a:buFont typeface="Arial" charset="0"/>
                        <a:buChar char="•"/>
                      </a:pPr>
                      <a:r>
                        <a:rPr lang="ar-KW" b="1" baseline="0" dirty="0" smtClean="0">
                          <a:cs typeface="+mn-cs"/>
                        </a:rPr>
                        <a:t>تم تعديل النطاق الذي كان يقتصر على حفظ الأصول المكونة لأنظمة استثمار جماعي ليكون كالتالي:</a:t>
                      </a:r>
                    </a:p>
                    <a:p>
                      <a:pPr marL="0" indent="0" algn="just" rtl="1">
                        <a:buFont typeface="Arial" charset="0"/>
                        <a:buNone/>
                      </a:pPr>
                      <a:r>
                        <a:rPr lang="ar-KW" b="1" baseline="0" dirty="0" smtClean="0">
                          <a:cs typeface="+mn-cs"/>
                        </a:rPr>
                        <a:t>«يقوم أمين الحفظ بتقديم خدمات حفظ الأصول نيابة عن العملاء بما في ذلك صيانة أصول العملاء و المهام الإدارية المتفرعة  منها و التصرف فيها والالتزام التام بجميع الواجبات الناتجة عن هذا الحفظ، كما يمكن لأمين الحفظ أن يحفظ أصول العملاء الكويتيين وغير الكويتيين.» - </a:t>
                      </a:r>
                      <a:r>
                        <a:rPr lang="ar-KW" b="1" baseline="0" dirty="0" smtClean="0">
                          <a:solidFill>
                            <a:srgbClr val="0070C0"/>
                          </a:solidFill>
                          <a:cs typeface="+mn-cs"/>
                        </a:rPr>
                        <a:t>مادة 1-31 من الكتاب الخامس</a:t>
                      </a:r>
                      <a:r>
                        <a:rPr lang="ar-KW" b="1" baseline="0" dirty="0" smtClean="0">
                          <a:cs typeface="+mn-cs"/>
                        </a:rPr>
                        <a:t>.</a:t>
                      </a:r>
                    </a:p>
                    <a:p>
                      <a:pPr marL="0" indent="0" algn="just" rtl="1">
                        <a:buFont typeface="Arial" charset="0"/>
                        <a:buNone/>
                      </a:pPr>
                      <a:endParaRPr lang="ar-KW" b="1" baseline="0" dirty="0" smtClean="0">
                        <a:cs typeface="+mn-cs"/>
                      </a:endParaRPr>
                    </a:p>
                    <a:p>
                      <a:pPr marL="285750" indent="-285750" algn="just" rtl="1">
                        <a:buFont typeface="Arial" charset="0"/>
                        <a:buChar char="•"/>
                      </a:pPr>
                      <a:r>
                        <a:rPr lang="ar-KW" b="1" baseline="0" dirty="0" smtClean="0">
                          <a:cs typeface="+mn-cs"/>
                        </a:rPr>
                        <a:t>يجب على الأشخاص المرخص لهم بمزاولة نشاط حفظ الأصول المكونة لأنظمة استثمار جماعي بتزويد الهيئة بدليل السياسات والإجراءات لنشاط أمين الحفظ الذي يعكس المفهوم الواسع المعدل لحفظ الأصول خلال سنة من تاريخ صدور اللائحة كحد أقصى.</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286459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2191738364"/>
              </p:ext>
            </p:extLst>
          </p:nvPr>
        </p:nvGraphicFramePr>
        <p:xfrm>
          <a:off x="495300" y="1600210"/>
          <a:ext cx="8039100" cy="4032027"/>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إضافة نشاط تقويم الأصول</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just" rtl="1">
                        <a:buFont typeface="Arial" charset="0"/>
                        <a:buChar char="•"/>
                      </a:pPr>
                      <a:r>
                        <a:rPr lang="ar-KW" b="1" dirty="0" smtClean="0">
                          <a:cs typeface="+mn-cs"/>
                        </a:rPr>
                        <a:t>تشمل أنشطة تقويم الأصول للشركات جميع البنود الواردة في المادة </a:t>
                      </a:r>
                      <a:r>
                        <a:rPr lang="ar-KW" b="1" dirty="0" smtClean="0">
                          <a:solidFill>
                            <a:srgbClr val="0070C0"/>
                          </a:solidFill>
                          <a:cs typeface="+mn-cs"/>
                        </a:rPr>
                        <a:t>1-39 من الكتاب الخامس</a:t>
                      </a:r>
                      <a:r>
                        <a:rPr lang="ar-KW" b="1" dirty="0" smtClean="0">
                          <a:cs typeface="+mn-cs"/>
                        </a:rPr>
                        <a:t>، ومنها على سبيل المثال لا الحصر: </a:t>
                      </a:r>
                    </a:p>
                    <a:p>
                      <a:pPr marL="457200" lvl="1" indent="0" algn="just" rtl="1">
                        <a:buFont typeface="Arial" charset="0"/>
                        <a:buNone/>
                      </a:pPr>
                      <a:r>
                        <a:rPr lang="ar-KW" b="1" dirty="0" smtClean="0">
                          <a:cs typeface="+mn-cs"/>
                        </a:rPr>
                        <a:t>1.  تقويم الحصص العينية المكونة لرأس مال الشركة سواء عند تأسيسها أو زيادة رأس مالها. </a:t>
                      </a:r>
                    </a:p>
                    <a:p>
                      <a:pPr marL="457200" lvl="1" indent="0" algn="just" rtl="1">
                        <a:buFont typeface="Arial" charset="0"/>
                        <a:buNone/>
                      </a:pPr>
                      <a:r>
                        <a:rPr lang="ar-KW" b="1" dirty="0" smtClean="0">
                          <a:cs typeface="+mn-cs"/>
                        </a:rPr>
                        <a:t>2. تقويم صافي  أصول الشركات الداخلة في الاندماج  أو  التحول أو الانقسام أو عند تقديم عرض الاستحواذ.</a:t>
                      </a:r>
                    </a:p>
                    <a:p>
                      <a:pPr marL="285750" indent="-285750" algn="just" rtl="1">
                        <a:buFont typeface="Arial" charset="0"/>
                        <a:buChar char="•"/>
                      </a:pPr>
                      <a:endParaRPr lang="ar-KW" b="1" dirty="0" smtClean="0">
                        <a:cs typeface="+mn-cs"/>
                      </a:endParaRPr>
                    </a:p>
                    <a:p>
                      <a:pPr marL="285750" indent="-285750" algn="just" rtl="1">
                        <a:buFont typeface="Arial" charset="0"/>
                        <a:buChar char="•"/>
                      </a:pPr>
                      <a:r>
                        <a:rPr lang="ar-KW" b="1" dirty="0" smtClean="0">
                          <a:cs typeface="+mn-cs"/>
                        </a:rPr>
                        <a:t>يجب على كل من يرغب بمزاولة هذا النشاط التقدم بطلب ترخيص إلى الهيئة.</a:t>
                      </a:r>
                    </a:p>
                    <a:p>
                      <a:pPr marL="0" indent="0" algn="just" rtl="1">
                        <a:buFont typeface="Arial" charset="0"/>
                        <a:buNone/>
                      </a:pPr>
                      <a:endParaRPr lang="ar-KW" b="1" dirty="0" smtClean="0">
                        <a:cs typeface="+mn-cs"/>
                      </a:endParaRPr>
                    </a:p>
                    <a:p>
                      <a:pPr marL="285750" indent="-285750" algn="just" rtl="1">
                        <a:buFont typeface="Arial" charset="0"/>
                        <a:buChar char="•"/>
                      </a:pPr>
                      <a:r>
                        <a:rPr lang="ar-KW" b="1" dirty="0" smtClean="0">
                          <a:cs typeface="+mn-cs"/>
                        </a:rPr>
                        <a:t>لا يحق لأي شخص مزاولة نشاط تقويم الأصول مالم يكن مكتب تدقيق وفقاً  للمادة (11) من قانون الشركات.</a:t>
                      </a:r>
                      <a:r>
                        <a:rPr lang="ar-KW" b="1" baseline="0" dirty="0" smtClean="0">
                          <a:cs typeface="+mn-cs"/>
                        </a:rPr>
                        <a:t> </a:t>
                      </a:r>
                      <a:r>
                        <a:rPr lang="ar-KW" b="1" baseline="0" dirty="0" smtClean="0">
                          <a:solidFill>
                            <a:srgbClr val="0070C0"/>
                          </a:solidFill>
                          <a:cs typeface="+mn-cs"/>
                        </a:rPr>
                        <a:t>مادة 1-38 من الكتاب الخامس.</a:t>
                      </a:r>
                      <a:endParaRPr lang="ar-KW" b="1" dirty="0" smtClean="0">
                        <a:solidFill>
                          <a:srgbClr val="0070C0"/>
                        </a:solidFill>
                        <a:cs typeface="+mn-cs"/>
                      </a:endParaRPr>
                    </a:p>
                    <a:p>
                      <a:pPr marL="0" indent="0" algn="r" rtl="1">
                        <a:buFont typeface="Arial" charset="0"/>
                        <a:buNone/>
                      </a:pPr>
                      <a:endParaRPr lang="ar-KW" b="1"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5796154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3931056127"/>
              </p:ext>
            </p:extLst>
          </p:nvPr>
        </p:nvGraphicFramePr>
        <p:xfrm>
          <a:off x="495300" y="1600210"/>
          <a:ext cx="8039100" cy="4032027"/>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إضافة نشاط صانع السوق</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charset="0"/>
                        <a:buChar char="•"/>
                      </a:pPr>
                      <a:r>
                        <a:rPr lang="ar-KW" b="1" baseline="0" dirty="0" smtClean="0">
                          <a:cs typeface="+mn-cs"/>
                        </a:rPr>
                        <a:t>لصانع السوق أن يتقدم بطلب الترخيص إلى الهيئة عند اكتمال العناصر الأساسية اللازمة لمزاولة هذا النشاط بالشكل المحدد من الهيئة عند توفر الأنظمة والقواعد الأساسية من البورصة ووكالة المقاصة.</a:t>
                      </a:r>
                    </a:p>
                    <a:p>
                      <a:pPr marL="285750" indent="-285750" algn="r" rtl="1">
                        <a:buFont typeface="Arial" charset="0"/>
                        <a:buChar char="•"/>
                      </a:pPr>
                      <a:endParaRPr lang="ar-KW" baseline="0"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2193102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3603444235"/>
              </p:ext>
            </p:extLst>
          </p:nvPr>
        </p:nvGraphicFramePr>
        <p:xfrm>
          <a:off x="495300" y="1479626"/>
          <a:ext cx="8039100" cy="4742992"/>
        </p:xfrm>
        <a:graphic>
          <a:graphicData uri="http://schemas.openxmlformats.org/drawingml/2006/table">
            <a:tbl>
              <a:tblPr firstRow="1" bandRow="1">
                <a:tableStyleId>{5C22544A-7EE6-4342-B048-85BDC9FD1C3A}</a:tableStyleId>
              </a:tblPr>
              <a:tblGrid>
                <a:gridCol w="8039100"/>
              </a:tblGrid>
              <a:tr h="47027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تعديل متطلبات رؤوس الأموال بعض أنشطة الأوراق المالية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4272718">
                <a:tc>
                  <a:txBody>
                    <a:bodyPr/>
                    <a:lstStyle/>
                    <a:p>
                      <a:pPr marL="285750" indent="-285750" algn="r" rtl="1">
                        <a:buFont typeface="Arial" charset="0"/>
                        <a:buChar char="•"/>
                      </a:pPr>
                      <a:r>
                        <a:rPr lang="ar-KW" b="1" baseline="0" dirty="0" smtClean="0">
                          <a:cs typeface="+mn-cs"/>
                        </a:rPr>
                        <a:t>تم تعديل متطلبات رأس المال والشكل القانوني  لبعض الأنشطة وفقا لما هو موضح في الجدول أدناه.</a:t>
                      </a:r>
                    </a:p>
                    <a:p>
                      <a:pPr marL="0" indent="0" algn="r" rtl="1">
                        <a:buFont typeface="Arial" charset="0"/>
                        <a:buNone/>
                      </a:pPr>
                      <a:endParaRPr lang="ar-KW" b="1" baseline="0" dirty="0" smtClean="0">
                        <a:cs typeface="+mn-cs"/>
                      </a:endParaRPr>
                    </a:p>
                    <a:p>
                      <a:pPr marL="0" indent="0" algn="r" rtl="1">
                        <a:buFont typeface="Arial" charset="0"/>
                        <a:buNone/>
                      </a:pPr>
                      <a:endParaRPr lang="ar-KW" b="1" baseline="0" dirty="0" smtClean="0">
                        <a:cs typeface="+mn-cs"/>
                      </a:endParaRPr>
                    </a:p>
                    <a:p>
                      <a:pPr marL="0" indent="0" algn="r" rtl="1">
                        <a:buFont typeface="Arial" charset="0"/>
                        <a:buNone/>
                      </a:pPr>
                      <a:endParaRPr lang="ar-KW" b="1" baseline="0" dirty="0" smtClean="0">
                        <a:cs typeface="+mn-cs"/>
                      </a:endParaRPr>
                    </a:p>
                    <a:p>
                      <a:pPr marL="0" indent="0" algn="r" rtl="1">
                        <a:buFont typeface="Arial" charset="0"/>
                        <a:buNone/>
                      </a:pPr>
                      <a:endParaRPr lang="ar-KW" b="1" baseline="0" dirty="0" smtClean="0">
                        <a:cs typeface="+mn-cs"/>
                      </a:endParaRPr>
                    </a:p>
                    <a:p>
                      <a:pPr marL="0" indent="0" algn="r" rtl="1">
                        <a:buFont typeface="Arial" charset="0"/>
                        <a:buNone/>
                      </a:pPr>
                      <a:endParaRPr lang="ar-KW" b="1" baseline="0" dirty="0" smtClean="0">
                        <a:cs typeface="+mn-cs"/>
                      </a:endParaRPr>
                    </a:p>
                    <a:p>
                      <a:pPr marL="0" indent="0" algn="r" rtl="1">
                        <a:buFont typeface="Arial" charset="0"/>
                        <a:buNone/>
                      </a:pPr>
                      <a:endParaRPr lang="ar-KW" b="1" baseline="0" dirty="0" smtClean="0">
                        <a:cs typeface="+mn-cs"/>
                      </a:endParaRPr>
                    </a:p>
                    <a:p>
                      <a:pPr marL="0" indent="0" algn="r" rtl="1">
                        <a:buFont typeface="Arial" charset="0"/>
                        <a:buNone/>
                      </a:pPr>
                      <a:endParaRPr lang="ar-KW" b="1" baseline="0" dirty="0" smtClean="0">
                        <a:cs typeface="+mn-cs"/>
                      </a:endParaRPr>
                    </a:p>
                    <a:p>
                      <a:pPr marL="0" indent="0" algn="r" rtl="1">
                        <a:buFont typeface="Arial" charset="0"/>
                        <a:buNone/>
                      </a:pPr>
                      <a:endParaRPr lang="ar-KW" b="1" baseline="0" dirty="0" smtClean="0">
                        <a:cs typeface="+mn-cs"/>
                      </a:endParaRPr>
                    </a:p>
                    <a:p>
                      <a:pPr marL="0" indent="0" algn="r" rtl="1">
                        <a:buFont typeface="Arial" charset="0"/>
                        <a:buNone/>
                      </a:pPr>
                      <a:endParaRPr lang="ar-KW" b="1" baseline="0" dirty="0" smtClean="0">
                        <a:cs typeface="+mn-cs"/>
                      </a:endParaRPr>
                    </a:p>
                    <a:p>
                      <a:pPr marL="0" indent="0" algn="r" rtl="1">
                        <a:buFont typeface="Arial" charset="0"/>
                        <a:buNone/>
                      </a:pPr>
                      <a:endParaRPr lang="ar-KW" b="1" baseline="0" dirty="0" smtClean="0">
                        <a:cs typeface="+mn-cs"/>
                      </a:endParaRPr>
                    </a:p>
                    <a:p>
                      <a:pPr marL="0" indent="0" algn="r" rtl="1">
                        <a:buFont typeface="Arial" charset="0"/>
                        <a:buNone/>
                      </a:pPr>
                      <a:endParaRPr lang="ar-KW" b="1" baseline="0" dirty="0" smtClean="0">
                        <a:cs typeface="+mn-cs"/>
                      </a:endParaRPr>
                    </a:p>
                    <a:p>
                      <a:pPr marL="0" indent="0" algn="r" rtl="1">
                        <a:buFont typeface="Arial" charset="0"/>
                        <a:buNone/>
                      </a:pPr>
                      <a:endParaRPr lang="ar-KW" b="1" baseline="0" dirty="0" smtClean="0">
                        <a:cs typeface="+mn-cs"/>
                      </a:endParaRPr>
                    </a:p>
                    <a:p>
                      <a:pPr marL="285750" indent="-285750" algn="r" rtl="1">
                        <a:buFont typeface="Arial" panose="020B0604020202020204" pitchFamily="34" charset="0"/>
                        <a:buChar char="•"/>
                      </a:pPr>
                      <a:r>
                        <a:rPr lang="ar-KW" b="1" baseline="0" dirty="0" smtClean="0">
                          <a:cs typeface="+mn-cs"/>
                        </a:rPr>
                        <a:t> يجب الالتزام بمتطلبات برأس المال المدفوع والشكل القانوني في موعد أقصاه 01/10/2016 بالنسبة للأشخاص المرخص لهم.</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175902674"/>
              </p:ext>
            </p:extLst>
          </p:nvPr>
        </p:nvGraphicFramePr>
        <p:xfrm>
          <a:off x="693811" y="2492896"/>
          <a:ext cx="7680178" cy="2839720"/>
        </p:xfrm>
        <a:graphic>
          <a:graphicData uri="http://schemas.openxmlformats.org/drawingml/2006/table">
            <a:tbl>
              <a:tblPr firstRow="1" bandRow="1">
                <a:tableStyleId>{69012ECD-51FC-41F1-AA8D-1B2483CD663E}</a:tableStyleId>
              </a:tblPr>
              <a:tblGrid>
                <a:gridCol w="2556285"/>
                <a:gridCol w="2556285"/>
                <a:gridCol w="2160240"/>
                <a:gridCol w="407368"/>
              </a:tblGrid>
              <a:tr h="370840">
                <a:tc>
                  <a:txBody>
                    <a:bodyPr/>
                    <a:lstStyle/>
                    <a:p>
                      <a:pPr algn="ctr"/>
                      <a:r>
                        <a:rPr lang="ar-KW" b="1" dirty="0" smtClean="0"/>
                        <a:t>بعد</a:t>
                      </a:r>
                      <a:endParaRPr lang="en-US" b="1" dirty="0"/>
                    </a:p>
                  </a:txBody>
                  <a:tcPr/>
                </a:tc>
                <a:tc>
                  <a:txBody>
                    <a:bodyPr/>
                    <a:lstStyle/>
                    <a:p>
                      <a:pPr algn="ctr"/>
                      <a:r>
                        <a:rPr lang="ar-KW" b="1" dirty="0" smtClean="0"/>
                        <a:t>قبل</a:t>
                      </a:r>
                      <a:endParaRPr lang="en-US" b="1" dirty="0"/>
                    </a:p>
                  </a:txBody>
                  <a:tcPr/>
                </a:tc>
                <a:tc>
                  <a:txBody>
                    <a:bodyPr/>
                    <a:lstStyle/>
                    <a:p>
                      <a:pPr algn="ctr"/>
                      <a:r>
                        <a:rPr lang="ar-KW" b="1" dirty="0" smtClean="0"/>
                        <a:t>النشاط</a:t>
                      </a:r>
                      <a:endParaRPr lang="en-US" b="1" dirty="0"/>
                    </a:p>
                  </a:txBody>
                  <a:tcPr/>
                </a:tc>
                <a:tc>
                  <a:txBody>
                    <a:bodyPr/>
                    <a:lstStyle/>
                    <a:p>
                      <a:pPr algn="ctr"/>
                      <a:r>
                        <a:rPr lang="ar-KW" b="1" dirty="0" smtClean="0"/>
                        <a:t>م</a:t>
                      </a:r>
                      <a:endParaRPr lang="en-US" b="1" dirty="0"/>
                    </a:p>
                  </a:txBody>
                  <a:tcPr/>
                </a:tc>
              </a:tr>
              <a:tr h="370840">
                <a:tc>
                  <a:txBody>
                    <a:bodyPr/>
                    <a:lstStyle/>
                    <a:p>
                      <a:pPr algn="ctr"/>
                      <a:r>
                        <a:rPr lang="ar-KW" b="1" dirty="0" smtClean="0"/>
                        <a:t>100,000 د.ك</a:t>
                      </a:r>
                    </a:p>
                    <a:p>
                      <a:pPr algn="ctr"/>
                      <a:r>
                        <a:rPr lang="ar-KW" b="1" dirty="0" smtClean="0"/>
                        <a:t>شركة مساهمة أو شركة ذات مسؤولية محدودة</a:t>
                      </a:r>
                      <a:endParaRPr lang="en-US" b="1" dirty="0"/>
                    </a:p>
                  </a:txBody>
                  <a:tcPr/>
                </a:tc>
                <a:tc>
                  <a:txBody>
                    <a:bodyPr/>
                    <a:lstStyle/>
                    <a:p>
                      <a:pPr algn="ctr"/>
                      <a:r>
                        <a:rPr lang="ar-KW" b="1" dirty="0" smtClean="0"/>
                        <a:t>1,000,000</a:t>
                      </a:r>
                      <a:r>
                        <a:rPr lang="ar-KW" b="1" baseline="0" dirty="0" smtClean="0"/>
                        <a:t> د.ك</a:t>
                      </a:r>
                    </a:p>
                    <a:p>
                      <a:pPr algn="ctr"/>
                      <a:r>
                        <a:rPr lang="ar-KW" b="1" baseline="0" dirty="0" smtClean="0"/>
                        <a:t>شركة مساهمة</a:t>
                      </a:r>
                      <a:endParaRPr lang="en-US" b="1" dirty="0"/>
                    </a:p>
                  </a:txBody>
                  <a:tcPr/>
                </a:tc>
                <a:tc>
                  <a:txBody>
                    <a:bodyPr/>
                    <a:lstStyle/>
                    <a:p>
                      <a:pPr algn="ctr"/>
                      <a:r>
                        <a:rPr lang="ar-KW" b="1" dirty="0" smtClean="0"/>
                        <a:t>مستشار استثمار</a:t>
                      </a:r>
                      <a:endParaRPr lang="en-US" b="1" dirty="0"/>
                    </a:p>
                  </a:txBody>
                  <a:tcPr/>
                </a:tc>
                <a:tc>
                  <a:txBody>
                    <a:bodyPr/>
                    <a:lstStyle/>
                    <a:p>
                      <a:pPr algn="ctr"/>
                      <a:r>
                        <a:rPr lang="ar-KW" b="1" dirty="0" smtClean="0"/>
                        <a:t>1</a:t>
                      </a:r>
                      <a:endParaRPr lang="en-US" b="1" dirty="0"/>
                    </a:p>
                  </a:txBody>
                  <a:tcPr/>
                </a:tc>
              </a:tr>
              <a:tr h="370840">
                <a:tc>
                  <a:txBody>
                    <a:bodyPr/>
                    <a:lstStyle/>
                    <a:p>
                      <a:pPr algn="ctr"/>
                      <a:r>
                        <a:rPr lang="ar-KW" b="1" dirty="0" smtClean="0"/>
                        <a:t>100,000 د.ك</a:t>
                      </a:r>
                    </a:p>
                    <a:p>
                      <a:pPr algn="ctr"/>
                      <a:r>
                        <a:rPr lang="ar-KW" b="1" dirty="0" smtClean="0"/>
                        <a:t>شركة مساهمة أو شركة ذات مسؤولية محدودة</a:t>
                      </a:r>
                    </a:p>
                  </a:txBody>
                  <a:tcPr/>
                </a:tc>
                <a:tc>
                  <a:txBody>
                    <a:bodyPr/>
                    <a:lstStyle/>
                    <a:p>
                      <a:pPr algn="ctr"/>
                      <a:r>
                        <a:rPr lang="ar-KW" b="1" dirty="0" smtClean="0"/>
                        <a:t>نشاط</a:t>
                      </a:r>
                      <a:r>
                        <a:rPr lang="ar-KW" b="1" baseline="0" dirty="0" smtClean="0"/>
                        <a:t> جديد </a:t>
                      </a:r>
                      <a:endParaRPr lang="en-US" b="1" dirty="0"/>
                    </a:p>
                  </a:txBody>
                  <a:tcPr/>
                </a:tc>
                <a:tc>
                  <a:txBody>
                    <a:bodyPr/>
                    <a:lstStyle/>
                    <a:p>
                      <a:pPr algn="ctr"/>
                      <a:r>
                        <a:rPr lang="ar-KW" b="1" dirty="0" smtClean="0"/>
                        <a:t>تقويم الأصول</a:t>
                      </a:r>
                      <a:endParaRPr lang="en-US" b="1" dirty="0"/>
                    </a:p>
                  </a:txBody>
                  <a:tcPr/>
                </a:tc>
                <a:tc>
                  <a:txBody>
                    <a:bodyPr/>
                    <a:lstStyle/>
                    <a:p>
                      <a:pPr algn="ctr"/>
                      <a:r>
                        <a:rPr lang="ar-KW" b="1" dirty="0" smtClean="0"/>
                        <a:t>2</a:t>
                      </a:r>
                      <a:endParaRPr lang="en-US" b="1" dirty="0"/>
                    </a:p>
                  </a:txBody>
                  <a:tcPr/>
                </a:tc>
              </a:tr>
              <a:tr h="370840">
                <a:tc>
                  <a:txBody>
                    <a:bodyPr/>
                    <a:lstStyle/>
                    <a:p>
                      <a:pPr algn="ctr"/>
                      <a:r>
                        <a:rPr lang="ar-KW" b="1" dirty="0" smtClean="0"/>
                        <a:t>10,000,000 د.ك</a:t>
                      </a:r>
                    </a:p>
                    <a:p>
                      <a:pPr algn="ctr"/>
                      <a:r>
                        <a:rPr lang="ar-KW" b="1" dirty="0" smtClean="0"/>
                        <a:t>شركة مساهمة</a:t>
                      </a:r>
                      <a:endParaRPr lang="en-US" b="1" dirty="0"/>
                    </a:p>
                  </a:txBody>
                  <a:tcPr/>
                </a:tc>
                <a:tc>
                  <a:txBody>
                    <a:bodyPr/>
                    <a:lstStyle/>
                    <a:p>
                      <a:pPr algn="ctr"/>
                      <a:r>
                        <a:rPr lang="ar-KW" b="1" dirty="0" smtClean="0"/>
                        <a:t>نشاط جديد</a:t>
                      </a:r>
                      <a:endParaRPr lang="en-US" b="1" dirty="0"/>
                    </a:p>
                  </a:txBody>
                  <a:tcPr/>
                </a:tc>
                <a:tc>
                  <a:txBody>
                    <a:bodyPr/>
                    <a:lstStyle/>
                    <a:p>
                      <a:pPr algn="ctr"/>
                      <a:r>
                        <a:rPr lang="ar-KW" b="1" dirty="0" smtClean="0"/>
                        <a:t>صانع السوق</a:t>
                      </a:r>
                      <a:endParaRPr lang="en-US" b="1" dirty="0"/>
                    </a:p>
                  </a:txBody>
                  <a:tcPr/>
                </a:tc>
                <a:tc>
                  <a:txBody>
                    <a:bodyPr/>
                    <a:lstStyle/>
                    <a:p>
                      <a:pPr algn="ctr"/>
                      <a:r>
                        <a:rPr lang="ar-KW" b="1" dirty="0" smtClean="0"/>
                        <a:t>3</a:t>
                      </a:r>
                      <a:endParaRPr lang="en-US" b="1" dirty="0"/>
                    </a:p>
                  </a:txBody>
                  <a:tcPr/>
                </a:tc>
              </a:tr>
            </a:tbl>
          </a:graphicData>
        </a:graphic>
      </p:graphicFrame>
      <p:pic>
        <p:nvPicPr>
          <p:cNvPr id="1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63065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69230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2352452793"/>
              </p:ext>
            </p:extLst>
          </p:nvPr>
        </p:nvGraphicFramePr>
        <p:xfrm>
          <a:off x="495300" y="1600210"/>
          <a:ext cx="8039100" cy="4480560"/>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متطلبات خاصة للأشخاص المرخص لهم بمزاولة نشاط «مستشار استثمار» و «تقويم الأصول» دون غيرهما من أنشطة الأوراق المالية. </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charset="0"/>
                        <a:buChar char="•"/>
                      </a:pPr>
                      <a:r>
                        <a:rPr lang="ar-KW" b="1" baseline="0" dirty="0" smtClean="0">
                          <a:cs typeface="+mn-cs"/>
                        </a:rPr>
                        <a:t>هذه المتطلبات تقتصر على شركات الاستشارات المرخص لها بمزاولة نشاط مستشار استثمار أو تقويم الأصول فقط، أو كلاهما معا.</a:t>
                      </a:r>
                    </a:p>
                    <a:p>
                      <a:pPr marL="285750" indent="-285750" algn="r" rtl="1">
                        <a:buFont typeface="Arial" charset="0"/>
                        <a:buChar char="•"/>
                      </a:pPr>
                      <a:endParaRPr lang="ar-KW" b="1" baseline="0" dirty="0" smtClean="0">
                        <a:cs typeface="+mn-cs"/>
                      </a:endParaRPr>
                    </a:p>
                    <a:p>
                      <a:pPr marL="285750" indent="-285750" algn="r" rtl="1">
                        <a:buFont typeface="Arial" charset="0"/>
                        <a:buChar char="•"/>
                      </a:pPr>
                      <a:r>
                        <a:rPr lang="ar-KW" b="1" baseline="0" dirty="0" smtClean="0">
                          <a:cs typeface="+mn-cs"/>
                        </a:rPr>
                        <a:t>لا تنطبق هذه المتطلبات في حال كان الشخص المرخص له يزاول أنشطة أوراق مالية أخرى إضافة لما تم ذكره أعلاه.</a:t>
                      </a:r>
                    </a:p>
                    <a:p>
                      <a:pPr marL="285750" indent="-285750" algn="r" rtl="1">
                        <a:buFont typeface="Arial" charset="0"/>
                        <a:buChar char="•"/>
                      </a:pPr>
                      <a:endParaRPr lang="ar-KW" b="1" baseline="0" dirty="0" smtClean="0">
                        <a:cs typeface="+mn-cs"/>
                      </a:endParaRPr>
                    </a:p>
                    <a:p>
                      <a:pPr marL="285750" indent="-285750" algn="r" rtl="1">
                        <a:buFont typeface="Arial" charset="0"/>
                        <a:buChar char="•"/>
                      </a:pPr>
                      <a:r>
                        <a:rPr lang="ar-KW" b="1" baseline="0" dirty="0" smtClean="0">
                          <a:cs typeface="+mn-cs"/>
                        </a:rPr>
                        <a:t>المتطبات الخاصة:</a:t>
                      </a:r>
                    </a:p>
                    <a:p>
                      <a:pPr marL="0" indent="0" algn="r" rtl="1">
                        <a:buFont typeface="Arial" charset="0"/>
                        <a:buNone/>
                      </a:pPr>
                      <a:r>
                        <a:rPr lang="ar-KW" b="1" baseline="0" dirty="0" smtClean="0">
                          <a:cs typeface="+mn-cs"/>
                        </a:rPr>
                        <a:t>1. يجب ألا يقل عدد ممثلي أي من النشاطين أو كلاهما معا عن 4 موظفين.</a:t>
                      </a:r>
                    </a:p>
                    <a:p>
                      <a:pPr marL="0" indent="0" algn="r" rtl="1">
                        <a:buFont typeface="Arial" charset="0"/>
                        <a:buNone/>
                      </a:pPr>
                      <a:r>
                        <a:rPr lang="ar-KW" b="1" baseline="0" dirty="0" smtClean="0">
                          <a:cs typeface="+mn-cs"/>
                        </a:rPr>
                        <a:t>2.  أن يكون لديه مستشار استثمار رئيسي واحد على الأقل يتمتع بالشروط التاليه كحد أدنى:</a:t>
                      </a:r>
                    </a:p>
                    <a:p>
                      <a:pPr marL="0" indent="0" algn="r" rtl="1">
                        <a:buFont typeface="Arial" charset="0"/>
                        <a:buNone/>
                      </a:pPr>
                      <a:r>
                        <a:rPr lang="ar-KW" b="1" baseline="0" dirty="0" smtClean="0">
                          <a:cs typeface="+mn-cs"/>
                        </a:rPr>
                        <a:t>أ‌. أن يكون حاصلاٌ على مؤهل الدكتوراه أو الماجستير في التخصصات الاقتصادية أو الإدارية أو المالية أو  إحدى الشهادات المهنية المعتمدة لممثلي نشاط مستشار استثمار.</a:t>
                      </a:r>
                    </a:p>
                    <a:p>
                      <a:pPr marL="0" indent="0" algn="r" rtl="1">
                        <a:buFont typeface="Arial" charset="0"/>
                        <a:buNone/>
                      </a:pPr>
                      <a:r>
                        <a:rPr lang="ar-KW" b="1" baseline="0" dirty="0" smtClean="0">
                          <a:cs typeface="+mn-cs"/>
                        </a:rPr>
                        <a:t>ب‌. أن يكون لديه خبرة لا تقل عن خمس سنوات في مجال الاستشارات الاستثمارية أو التحليل المالي، أو في المجالات المهنية المشابهة لممثلي نشاط مستشار استثمار.</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0286616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charset="0"/>
              </a:rPr>
              <a:t>تغييرات أخرى</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4"/>
          <p:cNvGraphicFramePr>
            <a:graphicFrameLocks noGrp="1"/>
          </p:cNvGraphicFramePr>
          <p:nvPr>
            <p:ph idx="1"/>
            <p:extLst>
              <p:ext uri="{D42A27DB-BD31-4B8C-83A1-F6EECF244321}">
                <p14:modId xmlns:p14="http://schemas.microsoft.com/office/powerpoint/2010/main" val="1238046761"/>
              </p:ext>
            </p:extLst>
          </p:nvPr>
        </p:nvGraphicFramePr>
        <p:xfrm>
          <a:off x="611559" y="1600200"/>
          <a:ext cx="7922840" cy="2956560"/>
        </p:xfrm>
        <a:graphic>
          <a:graphicData uri="http://schemas.openxmlformats.org/drawingml/2006/table">
            <a:tbl>
              <a:tblPr firstRow="1" bandRow="1">
                <a:tableStyleId>{5C22544A-7EE6-4342-B048-85BDC9FD1C3A}</a:tableStyleId>
              </a:tblPr>
              <a:tblGrid>
                <a:gridCol w="7922840"/>
              </a:tblGrid>
              <a:tr h="714965">
                <a:tc>
                  <a:txBody>
                    <a:bodyPr/>
                    <a:lstStyle/>
                    <a:p>
                      <a:pPr marL="0" indent="0" algn="just" rtl="1">
                        <a:buFont typeface="Arial" charset="0"/>
                        <a:buNone/>
                      </a:pPr>
                      <a:r>
                        <a:rPr lang="ar-KW" sz="1600" b="1" dirty="0" smtClean="0">
                          <a:solidFill>
                            <a:schemeClr val="tx1"/>
                          </a:solidFill>
                          <a:cs typeface="+mn-cs"/>
                        </a:rPr>
                        <a:t>فترة</a:t>
                      </a:r>
                      <a:r>
                        <a:rPr lang="ar-KW" sz="1600" b="1" dirty="0" smtClean="0">
                          <a:cs typeface="+mn-cs"/>
                        </a:rPr>
                        <a:t> </a:t>
                      </a:r>
                      <a:r>
                        <a:rPr lang="ar-KW" sz="1600" b="1" dirty="0" smtClean="0">
                          <a:solidFill>
                            <a:schemeClr val="tx1"/>
                          </a:solidFill>
                          <a:cs typeface="+mn-cs"/>
                        </a:rPr>
                        <a:t>البت في ال</a:t>
                      </a:r>
                      <a:r>
                        <a:rPr lang="ar-KW" sz="1600" b="1" baseline="0" dirty="0" smtClean="0">
                          <a:solidFill>
                            <a:schemeClr val="tx1"/>
                          </a:solidFill>
                          <a:cs typeface="+mn-cs"/>
                        </a:rPr>
                        <a:t>طلبات </a:t>
                      </a:r>
                    </a:p>
                    <a:p>
                      <a:pPr marL="0" indent="0" algn="just" rtl="1">
                        <a:buFont typeface="Arial" charset="0"/>
                        <a:buNone/>
                      </a:pPr>
                      <a:r>
                        <a:rPr lang="ar-KW" sz="1600" b="1" baseline="0" dirty="0" smtClean="0">
                          <a:solidFill>
                            <a:schemeClr val="tx1"/>
                          </a:solidFill>
                          <a:cs typeface="+mn-cs"/>
                        </a:rPr>
                        <a:t>الترخيص: ثلاثة شهور           التجديد: شهرين.                الإلغاء: شهرين.</a:t>
                      </a:r>
                    </a:p>
                    <a:p>
                      <a:pPr marL="0" indent="0" algn="just" rtl="1">
                        <a:buFont typeface="Arial" charset="0"/>
                        <a:buNone/>
                      </a:pPr>
                      <a:r>
                        <a:rPr lang="ar-KW" sz="1600" b="1" baseline="0" dirty="0" smtClean="0">
                          <a:solidFill>
                            <a:srgbClr val="0070C0"/>
                          </a:solidFill>
                          <a:cs typeface="+mn-cs"/>
                        </a:rPr>
                        <a:t>(مادة 1-7 إلى 1-11            ( مادة 1-12 من                   ( مادة 1-16 من </a:t>
                      </a:r>
                    </a:p>
                    <a:p>
                      <a:pPr marL="0" indent="0" algn="just" rtl="1">
                        <a:buFont typeface="Arial" charset="0"/>
                        <a:buNone/>
                      </a:pPr>
                      <a:r>
                        <a:rPr lang="ar-KW" sz="1600" b="1" baseline="0" dirty="0" smtClean="0">
                          <a:solidFill>
                            <a:srgbClr val="0070C0"/>
                          </a:solidFill>
                          <a:cs typeface="+mn-cs"/>
                        </a:rPr>
                        <a:t>الكتاب الخامس)                   الكتاب الخامس)                   الكتاب الخامس)</a:t>
                      </a:r>
                      <a:endParaRPr lang="en-US" sz="1600" b="1" dirty="0">
                        <a:solidFill>
                          <a:srgbClr val="0070C0"/>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429776">
                <a:tc>
                  <a:txBody>
                    <a:bodyPr/>
                    <a:lstStyle/>
                    <a:p>
                      <a:pPr marL="0" indent="0" algn="just" rtl="1">
                        <a:buFont typeface="Arial" charset="0"/>
                        <a:buNone/>
                      </a:pPr>
                      <a:r>
                        <a:rPr lang="ar-KW" sz="1600" b="1" dirty="0" smtClean="0">
                          <a:cs typeface="+mn-cs"/>
                        </a:rPr>
                        <a:t>إلغاء</a:t>
                      </a:r>
                      <a:r>
                        <a:rPr lang="ar-KW" sz="1600" b="1" baseline="0" dirty="0" smtClean="0">
                          <a:cs typeface="+mn-cs"/>
                        </a:rPr>
                        <a:t> الأحكام المتعلقة بحق الهيئة في إلغاء الترخيص بسبب توقفه عن مزاولة النشاط لمدة سنة وذلك لمراعاة الواقع العملي لمزاولة أنشطة الأوراق المالية وبعد مناقشة المقترحات الواردة من الأشخاص المرخص لهم بهذا الشأن. </a:t>
                      </a:r>
                      <a:endParaRPr lang="en-US" sz="16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714965">
                <a:tc>
                  <a:txBody>
                    <a:bodyPr/>
                    <a:lstStyle/>
                    <a:p>
                      <a:pPr marL="0" indent="0" algn="just" rtl="1">
                        <a:buFont typeface="Arial" charset="0"/>
                        <a:buNone/>
                      </a:pPr>
                      <a:r>
                        <a:rPr lang="ar-KW" sz="1600" b="1" baseline="0" dirty="0" smtClean="0">
                          <a:cs typeface="+mn-cs"/>
                        </a:rPr>
                        <a:t>لا يلزم تقدم الشخص المرخص له لأخذ موافقة الهيئة في حالة «وقف سيطرة قائمة» و «السيطرة على شخص غير مرخص له» وحصر الحصول على الموافقة للمسيطر على الشخص المرخص له فقط. </a:t>
                      </a:r>
                    </a:p>
                    <a:p>
                      <a:pPr marL="0" indent="0" algn="just" rtl="1">
                        <a:buFont typeface="Arial" charset="0"/>
                        <a:buNone/>
                      </a:pPr>
                      <a:endParaRPr lang="ar-KW" sz="1600" b="1" baseline="0" dirty="0" smtClean="0">
                        <a:cs typeface="+mn-cs"/>
                      </a:endParaRPr>
                    </a:p>
                    <a:p>
                      <a:pPr marL="0" indent="0" algn="just" rtl="1">
                        <a:buFont typeface="Arial" charset="0"/>
                        <a:buNone/>
                      </a:pPr>
                      <a:r>
                        <a:rPr lang="ar-KW" sz="1600" b="1" baseline="0" dirty="0" smtClean="0">
                          <a:cs typeface="+mn-cs"/>
                        </a:rPr>
                        <a:t>وعليه، يجب على أي شخص يرغب في السيطرة الفعلية على شخص مرخص له التقدم بطلب موافقة الهيئة قبل إتمام هذه السيطرة.</a:t>
                      </a:r>
                      <a:endParaRPr lang="en-US" sz="16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621669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8001000" y="6324616"/>
            <a:ext cx="685800" cy="533399"/>
          </a:xfrm>
        </p:spPr>
        <p:txBody>
          <a:bodyPr/>
          <a:lstStyle/>
          <a:p>
            <a:fld id="{9FB5732D-B63C-4824-96DD-E5AC958CB801}" type="slidenum">
              <a:rPr lang="en-US" smtClean="0">
                <a:solidFill>
                  <a:prstClr val="black">
                    <a:tint val="75000"/>
                  </a:prstClr>
                </a:solidFill>
              </a:rPr>
              <a:pPr/>
              <a:t>19</a:t>
            </a:fld>
            <a:endParaRPr lang="en-US" dirty="0">
              <a:solidFill>
                <a:prstClr val="black">
                  <a:tint val="75000"/>
                </a:prstClr>
              </a:solidFill>
            </a:endParaRPr>
          </a:p>
        </p:txBody>
      </p:sp>
      <p:cxnSp>
        <p:nvCxnSpPr>
          <p:cNvPr id="16" name="Straight Connector 15"/>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Title 1"/>
          <p:cNvSpPr txBox="1">
            <a:spLocks/>
          </p:cNvSpPr>
          <p:nvPr/>
        </p:nvSpPr>
        <p:spPr>
          <a:xfrm>
            <a:off x="2809876" y="557808"/>
            <a:ext cx="5876925"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fontAlgn="base">
              <a:spcAft>
                <a:spcPct val="0"/>
              </a:spcAft>
            </a:pPr>
            <a:r>
              <a:rPr lang="ar-KW" sz="3600" b="1" dirty="0" smtClean="0">
                <a:solidFill>
                  <a:schemeClr val="tx2"/>
                </a:solidFill>
                <a:latin typeface="Sakkal Majalla" pitchFamily="2" charset="-78"/>
                <a:cs typeface="Arial" charset="0"/>
              </a:rPr>
              <a:t>الأحكام الإنتقالية</a:t>
            </a:r>
            <a:endParaRPr lang="en-US" sz="3600" b="1" dirty="0">
              <a:solidFill>
                <a:schemeClr val="tx2"/>
              </a:solidFill>
              <a:latin typeface="Sakkal Majalla" pitchFamily="2" charset="-78"/>
              <a:cs typeface="Arial"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graphicFrame>
        <p:nvGraphicFramePr>
          <p:cNvPr id="21" name="Content Placeholder 4"/>
          <p:cNvGraphicFramePr>
            <a:graphicFrameLocks noGrp="1"/>
          </p:cNvGraphicFramePr>
          <p:nvPr>
            <p:ph idx="1"/>
            <p:extLst>
              <p:ext uri="{D42A27DB-BD31-4B8C-83A1-F6EECF244321}">
                <p14:modId xmlns:p14="http://schemas.microsoft.com/office/powerpoint/2010/main" val="1597735670"/>
              </p:ext>
            </p:extLst>
          </p:nvPr>
        </p:nvGraphicFramePr>
        <p:xfrm>
          <a:off x="495300" y="1600210"/>
          <a:ext cx="8039100" cy="4480560"/>
        </p:xfrm>
        <a:graphic>
          <a:graphicData uri="http://schemas.openxmlformats.org/drawingml/2006/table">
            <a:tbl>
              <a:tblPr firstRow="1" bandRow="1">
                <a:tableStyleId>{5C22544A-7EE6-4342-B048-85BDC9FD1C3A}</a:tableStyleId>
              </a:tblPr>
              <a:tblGrid>
                <a:gridCol w="8039100"/>
              </a:tblGrid>
              <a:tr h="3955827">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KW" sz="1800" b="1" i="0" u="none" strike="noStrike" kern="1200" cap="none" spc="0" normalizeH="0" baseline="0" noProof="0" dirty="0" smtClean="0">
                          <a:ln>
                            <a:noFill/>
                          </a:ln>
                          <a:solidFill>
                            <a:prstClr val="black"/>
                          </a:solidFill>
                          <a:effectLst/>
                          <a:uLnTx/>
                          <a:uFillTx/>
                          <a:latin typeface="+mn-lt"/>
                          <a:cs typeface="+mn-cs"/>
                        </a:rPr>
                        <a:t>تشمل الأحكام الانتقالية الآتي:</a:t>
                      </a:r>
                    </a:p>
                    <a:p>
                      <a:pPr marL="342900" marR="0" lvl="0" indent="-342900" algn="just" defTabSz="914400" rtl="1" eaLnBrk="1" fontAlgn="auto" latinLnBrk="0" hangingPunct="1">
                        <a:lnSpc>
                          <a:spcPct val="100000"/>
                        </a:lnSpc>
                        <a:spcBef>
                          <a:spcPts val="0"/>
                        </a:spcBef>
                        <a:spcAft>
                          <a:spcPts val="0"/>
                        </a:spcAft>
                        <a:buClrTx/>
                        <a:buSzTx/>
                        <a:buFontTx/>
                        <a:buAutoNum type="arabicPeriod"/>
                        <a:tabLst/>
                        <a:defRPr/>
                      </a:pPr>
                      <a:r>
                        <a:rPr kumimoji="0" lang="ar-KW" sz="1800" b="1" i="0" u="none" strike="noStrike" kern="1200" cap="none" spc="0" normalizeH="0" baseline="0" noProof="0" dirty="0" smtClean="0">
                          <a:ln>
                            <a:noFill/>
                          </a:ln>
                          <a:solidFill>
                            <a:prstClr val="black"/>
                          </a:solidFill>
                          <a:effectLst/>
                          <a:uLnTx/>
                          <a:uFillTx/>
                          <a:latin typeface="+mn-lt"/>
                          <a:cs typeface="+mn-cs"/>
                        </a:rPr>
                        <a:t>الشركات الصادر لها ترخيص من الهيئة: </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KW" sz="1800" b="1" i="0" u="none" strike="noStrike" kern="1200" cap="none" spc="0" normalizeH="0" baseline="0" noProof="0" dirty="0" smtClean="0">
                          <a:ln>
                            <a:noFill/>
                          </a:ln>
                          <a:solidFill>
                            <a:prstClr val="black"/>
                          </a:solidFill>
                          <a:effectLst/>
                          <a:uLnTx/>
                          <a:uFillTx/>
                          <a:latin typeface="+mn-lt"/>
                          <a:cs typeface="+mn-cs"/>
                        </a:rPr>
                        <a:t>استيفاء  المتطلبات الجديدة المنصوص عليها </a:t>
                      </a:r>
                      <a:r>
                        <a:rPr kumimoji="0" lang="ar-KW" sz="1800" b="1" i="0" u="none" strike="noStrike" kern="1200" cap="none" spc="0" normalizeH="0" baseline="0" noProof="0" dirty="0" smtClean="0">
                          <a:ln>
                            <a:noFill/>
                          </a:ln>
                          <a:solidFill>
                            <a:srgbClr val="0070C0"/>
                          </a:solidFill>
                          <a:effectLst/>
                          <a:uLnTx/>
                          <a:uFillTx/>
                          <a:latin typeface="+mn-lt"/>
                          <a:cs typeface="+mn-cs"/>
                        </a:rPr>
                        <a:t>في الكتاب  الخامس (أنشطة الأوراق المالية والأشخاص المسجلون)، والكتاب السادس (السياسات والإجراءات الداخلية للشخص المرخص له)، والكتاب  السابع (أموال العملاء </a:t>
                      </a:r>
                      <a:r>
                        <a:rPr kumimoji="0" lang="ar-KW" sz="1800" b="1" i="0" u="none" strike="noStrike" kern="1200" cap="none" spc="0" normalizeH="0" baseline="0" noProof="0" dirty="0" smtClean="0">
                          <a:ln>
                            <a:noFill/>
                          </a:ln>
                          <a:solidFill>
                            <a:srgbClr val="0070C0"/>
                          </a:solidFill>
                          <a:effectLst/>
                          <a:uLnTx/>
                          <a:uFillTx/>
                          <a:latin typeface="+mn-lt"/>
                          <a:cs typeface="+mn-cs"/>
                        </a:rPr>
                        <a:t>وأصولهم)، والكتاب الثامن (أخلاقيات العمل)</a:t>
                      </a:r>
                      <a:r>
                        <a:rPr kumimoji="0" lang="ar-KW" sz="1800" b="1" i="0" u="none" strike="noStrike" kern="1200" cap="none" spc="0" normalizeH="0" baseline="0" noProof="0" dirty="0" smtClean="0">
                          <a:ln>
                            <a:noFill/>
                          </a:ln>
                          <a:solidFill>
                            <a:prstClr val="black"/>
                          </a:solidFill>
                          <a:effectLst/>
                          <a:uLnTx/>
                          <a:uFillTx/>
                          <a:latin typeface="+mn-lt"/>
                          <a:cs typeface="+mn-cs"/>
                        </a:rPr>
                        <a:t> </a:t>
                      </a:r>
                      <a:r>
                        <a:rPr kumimoji="0" lang="ar-KW" sz="1800" b="1" i="0" u="none" strike="noStrike" kern="1200" cap="none" spc="0" normalizeH="0" baseline="0" noProof="0" dirty="0" smtClean="0">
                          <a:ln>
                            <a:noFill/>
                          </a:ln>
                          <a:solidFill>
                            <a:prstClr val="black"/>
                          </a:solidFill>
                          <a:effectLst/>
                          <a:uLnTx/>
                          <a:uFillTx/>
                          <a:latin typeface="+mn-lt"/>
                          <a:cs typeface="+mn-cs"/>
                        </a:rPr>
                        <a:t>من </a:t>
                      </a:r>
                      <a:r>
                        <a:rPr kumimoji="0" lang="ar-KW" sz="1800" b="1" i="0" u="none" strike="noStrike" kern="1200" cap="none" spc="0" normalizeH="0" baseline="0" noProof="0" dirty="0" smtClean="0">
                          <a:ln>
                            <a:noFill/>
                          </a:ln>
                          <a:solidFill>
                            <a:prstClr val="black"/>
                          </a:solidFill>
                          <a:effectLst/>
                          <a:uLnTx/>
                          <a:uFillTx/>
                          <a:latin typeface="+mn-lt"/>
                          <a:cs typeface="+mn-cs"/>
                        </a:rPr>
                        <a:t>اللائحة </a:t>
                      </a:r>
                      <a:r>
                        <a:rPr kumimoji="0" lang="ar-KW" sz="1800" b="1" i="0" u="none" strike="noStrike" kern="1200" cap="none" spc="0" normalizeH="0" baseline="0" noProof="0" dirty="0" smtClean="0">
                          <a:ln>
                            <a:noFill/>
                          </a:ln>
                          <a:solidFill>
                            <a:prstClr val="black"/>
                          </a:solidFill>
                          <a:effectLst/>
                          <a:uLnTx/>
                          <a:uFillTx/>
                          <a:latin typeface="+mn-lt"/>
                          <a:cs typeface="+mn-cs"/>
                        </a:rPr>
                        <a:t>وذلك في مدة أقصاها 30 نوفمبر 2016.</a:t>
                      </a:r>
                    </a:p>
                    <a:p>
                      <a:pPr marL="0" marR="0" lvl="0" indent="0" algn="just" defTabSz="914400" rtl="1" eaLnBrk="1" fontAlgn="auto" latinLnBrk="0" hangingPunct="1">
                        <a:lnSpc>
                          <a:spcPct val="100000"/>
                        </a:lnSpc>
                        <a:spcBef>
                          <a:spcPts val="0"/>
                        </a:spcBef>
                        <a:spcAft>
                          <a:spcPts val="0"/>
                        </a:spcAft>
                        <a:buClrTx/>
                        <a:buSzTx/>
                        <a:buFontTx/>
                        <a:buNone/>
                        <a:tabLst/>
                        <a:defRPr/>
                      </a:pPr>
                      <a:endParaRPr kumimoji="0" lang="ar-KW" sz="1800" b="1" i="0" u="none" strike="noStrike" kern="1200" cap="none" spc="0" normalizeH="0" baseline="0" noProof="0" dirty="0" smtClean="0">
                        <a:ln>
                          <a:noFill/>
                        </a:ln>
                        <a:solidFill>
                          <a:prstClr val="black"/>
                        </a:solidFill>
                        <a:effectLst/>
                        <a:uLnTx/>
                        <a:uFillTx/>
                        <a:latin typeface="+mn-lt"/>
                        <a:cs typeface="+mn-cs"/>
                      </a:endParaRP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KW" sz="1800" b="1" i="0" u="none" strike="noStrike" kern="1200" cap="none" spc="0" normalizeH="0" baseline="0" noProof="0" dirty="0" smtClean="0">
                          <a:ln>
                            <a:noFill/>
                          </a:ln>
                          <a:solidFill>
                            <a:prstClr val="black"/>
                          </a:solidFill>
                          <a:effectLst/>
                          <a:uLnTx/>
                          <a:uFillTx/>
                          <a:latin typeface="+mn-lt"/>
                          <a:cs typeface="+mn-cs"/>
                        </a:rPr>
                        <a:t>2. الشركات التي بصدد توفيق أوضاعها وفقا للكتب الصادرة عن الهيئة:</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KW" sz="1800" b="1" i="0" u="none" strike="noStrike" kern="1200" cap="none" spc="0" normalizeH="0" baseline="0" noProof="0" dirty="0" smtClean="0">
                          <a:ln>
                            <a:noFill/>
                          </a:ln>
                          <a:solidFill>
                            <a:prstClr val="black"/>
                          </a:solidFill>
                          <a:effectLst/>
                          <a:uLnTx/>
                          <a:uFillTx/>
                          <a:latin typeface="+mn-lt"/>
                          <a:cs typeface="+mn-cs"/>
                        </a:rPr>
                        <a:t>استيفاء ما جاء في الفقرة أعلاه، وذلك في مدة أقصاها 30 نوفمبر 2016 أو ستة أشهر من تاريخ صدور ترخيص من الهيئة بمزاولة كافة الأنشطة المطلوب ترخيصها أيهما أبعد.</a:t>
                      </a:r>
                    </a:p>
                    <a:p>
                      <a:pPr marL="0" marR="0" lvl="0" indent="0" algn="just" defTabSz="914400" rtl="1" eaLnBrk="1" fontAlgn="auto" latinLnBrk="0" hangingPunct="1">
                        <a:lnSpc>
                          <a:spcPct val="100000"/>
                        </a:lnSpc>
                        <a:spcBef>
                          <a:spcPts val="0"/>
                        </a:spcBef>
                        <a:spcAft>
                          <a:spcPts val="0"/>
                        </a:spcAft>
                        <a:buClrTx/>
                        <a:buSzTx/>
                        <a:buFontTx/>
                        <a:buNone/>
                        <a:tabLst/>
                        <a:defRPr/>
                      </a:pPr>
                      <a:endParaRPr kumimoji="0" lang="ar-KW" sz="1800" b="1" i="0" u="none" strike="noStrike" kern="1200" cap="none" spc="0" normalizeH="0" baseline="0" noProof="0" dirty="0" smtClean="0">
                        <a:ln>
                          <a:noFill/>
                        </a:ln>
                        <a:solidFill>
                          <a:prstClr val="black"/>
                        </a:solidFill>
                        <a:effectLst/>
                        <a:uLnTx/>
                        <a:uFillTx/>
                        <a:latin typeface="+mn-lt"/>
                        <a:cs typeface="+mn-cs"/>
                      </a:endParaRP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KW" sz="1800" b="1" i="0" u="none" strike="noStrike" kern="1200" cap="none" spc="0" normalizeH="0" baseline="0" noProof="0" dirty="0" smtClean="0">
                          <a:ln>
                            <a:noFill/>
                          </a:ln>
                          <a:solidFill>
                            <a:prstClr val="black"/>
                          </a:solidFill>
                          <a:effectLst/>
                          <a:uLnTx/>
                          <a:uFillTx/>
                          <a:latin typeface="+mn-lt"/>
                          <a:cs typeface="+mn-cs"/>
                        </a:rPr>
                        <a:t>3. الشركات التي تقدمت بطلب ترخيص قبل صدور اللائحة الجديدة:</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KW" sz="1800" b="1" i="0" u="none" strike="noStrike" kern="1200" cap="none" spc="0" normalizeH="0" baseline="0" noProof="0" dirty="0" smtClean="0">
                          <a:ln>
                            <a:noFill/>
                          </a:ln>
                          <a:solidFill>
                            <a:prstClr val="black"/>
                          </a:solidFill>
                          <a:effectLst/>
                          <a:uLnTx/>
                          <a:uFillTx/>
                          <a:latin typeface="+mn-lt"/>
                          <a:cs typeface="+mn-cs"/>
                        </a:rPr>
                        <a:t>استيفاء ما جاء في الفقرة أعلاه، وذلك في مدة أقصاها 30 نوفمبر 2016 أو ستة أشهر من تاريخ صدور ترخيص من الهيئة بمزاولة كافة الأنشطة المطلوب ترخيصها أيهما أبعد، وذلك بشرط استيفائها كافة الشروط والمتطلبات المتعلقة بالترخيص والمنصوص عليها في القواعد والأحكام المعمول بها وقت تقديم الطلب.</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303093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just" rtl="1" fontAlgn="base">
              <a:spcBef>
                <a:spcPct val="0"/>
              </a:spcBef>
              <a:spcAft>
                <a:spcPts val="600"/>
              </a:spcAft>
              <a:buNone/>
            </a:pPr>
            <a:r>
              <a:rPr lang="ar-KW" sz="2800" dirty="0" smtClean="0">
                <a:solidFill>
                  <a:schemeClr val="tx2"/>
                </a:solidFill>
                <a:latin typeface="Calibri" pitchFamily="34" charset="0"/>
              </a:rPr>
              <a:t>الهدف من هذه الورشة هو التوعية بالأحكام الجديدة التي تؤثر على ترخيص أنشطة الأوراق المالية وفقاً للتعديلات الأخيرة على اللائحة التنفيذية للقانون رقم 7 لسنة 2010 وتعديلاته. </a:t>
            </a:r>
          </a:p>
          <a:p>
            <a:pPr marL="0" lvl="0" indent="0" algn="just" rtl="1" fontAlgn="base">
              <a:spcBef>
                <a:spcPct val="0"/>
              </a:spcBef>
              <a:spcAft>
                <a:spcPts val="600"/>
              </a:spcAft>
              <a:buNone/>
            </a:pPr>
            <a:endParaRPr lang="ar-KW" sz="2800" dirty="0">
              <a:solidFill>
                <a:schemeClr val="tx2"/>
              </a:solidFill>
              <a:latin typeface="Calibri" pitchFamily="34" charset="0"/>
            </a:endParaRPr>
          </a:p>
          <a:p>
            <a:pPr marL="0" lvl="0" indent="0" algn="just" rtl="1" fontAlgn="base">
              <a:spcBef>
                <a:spcPct val="0"/>
              </a:spcBef>
              <a:spcAft>
                <a:spcPts val="600"/>
              </a:spcAft>
              <a:buNone/>
            </a:pPr>
            <a:r>
              <a:rPr lang="ar-KW" sz="2800" dirty="0" smtClean="0">
                <a:solidFill>
                  <a:schemeClr val="tx2"/>
                </a:solidFill>
                <a:latin typeface="Calibri" pitchFamily="34" charset="0"/>
              </a:rPr>
              <a:t>كما تهدف الورشة إلى تعريف الأشخاص المرخص لهم على وجه الخصوص وكذلك الإجراءات أو المتطلبات الإضافية الناتجة عن التعديلات الأخيرة على اللائحة التنفيذية والأحكام الانتقالية الخاصة بها. </a:t>
            </a: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8001000" y="6324616"/>
            <a:ext cx="685800" cy="533399"/>
          </a:xfrm>
        </p:spPr>
        <p:txBody>
          <a:bodyPr/>
          <a:lstStyle/>
          <a:p>
            <a:fld id="{9FB5732D-B63C-4824-96DD-E5AC958CB801}" type="slidenum">
              <a:rPr lang="en-US" smtClean="0">
                <a:solidFill>
                  <a:prstClr val="black">
                    <a:tint val="75000"/>
                  </a:prstClr>
                </a:solidFill>
              </a:rPr>
              <a:pPr/>
              <a:t>20</a:t>
            </a:fld>
            <a:endParaRPr lang="en-US" dirty="0">
              <a:solidFill>
                <a:prstClr val="black">
                  <a:tint val="75000"/>
                </a:prstClr>
              </a:solidFill>
            </a:endParaRPr>
          </a:p>
        </p:txBody>
      </p:sp>
      <p:cxnSp>
        <p:nvCxnSpPr>
          <p:cNvPr id="8" name="Straight Arrow Connector 7"/>
          <p:cNvCxnSpPr/>
          <p:nvPr/>
        </p:nvCxnSpPr>
        <p:spPr>
          <a:xfrm flipH="1">
            <a:off x="457200" y="3429000"/>
            <a:ext cx="8229600" cy="0"/>
          </a:xfrm>
          <a:prstGeom prst="straightConnector1">
            <a:avLst/>
          </a:prstGeom>
          <a:ln w="60325">
            <a:solidFill>
              <a:srgbClr val="B99933"/>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7905750" y="3124200"/>
            <a:ext cx="762000" cy="685800"/>
          </a:xfrm>
          <a:prstGeom prst="rect">
            <a:avLst/>
          </a:prstGeom>
          <a:solidFill>
            <a:schemeClr val="bg1"/>
          </a:solidFill>
          <a:ln w="60325">
            <a:solidFill>
              <a:srgbClr val="B9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prstClr val="black"/>
                </a:solidFill>
                <a:cs typeface="mohammad bold art 1" pitchFamily="2" charset="-78"/>
              </a:rPr>
              <a:t>نوفمبر 2015</a:t>
            </a:r>
            <a:endParaRPr lang="en-US" dirty="0">
              <a:solidFill>
                <a:prstClr val="black"/>
              </a:solidFill>
              <a:cs typeface="mohammad bold art 1" pitchFamily="2" charset="-78"/>
            </a:endParaRPr>
          </a:p>
        </p:txBody>
      </p:sp>
      <p:sp>
        <p:nvSpPr>
          <p:cNvPr id="10" name="Rectangle 9"/>
          <p:cNvSpPr/>
          <p:nvPr/>
        </p:nvSpPr>
        <p:spPr>
          <a:xfrm>
            <a:off x="3672126" y="3086100"/>
            <a:ext cx="762000" cy="685800"/>
          </a:xfrm>
          <a:prstGeom prst="rect">
            <a:avLst/>
          </a:prstGeom>
          <a:solidFill>
            <a:schemeClr val="bg1"/>
          </a:solidFill>
          <a:ln w="60325">
            <a:solidFill>
              <a:srgbClr val="B9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prstClr val="black"/>
                </a:solidFill>
                <a:cs typeface="mohammad bold art 1" pitchFamily="2" charset="-78"/>
              </a:rPr>
              <a:t>نوفمبر 2016</a:t>
            </a:r>
            <a:endParaRPr lang="en-US" dirty="0">
              <a:solidFill>
                <a:prstClr val="black"/>
              </a:solidFill>
              <a:cs typeface="mohammad bold art 1" pitchFamily="2" charset="-78"/>
            </a:endParaRPr>
          </a:p>
        </p:txBody>
      </p:sp>
      <p:cxnSp>
        <p:nvCxnSpPr>
          <p:cNvPr id="23" name="Straight Arrow Connector 22"/>
          <p:cNvCxnSpPr/>
          <p:nvPr/>
        </p:nvCxnSpPr>
        <p:spPr>
          <a:xfrm>
            <a:off x="8311852" y="3800767"/>
            <a:ext cx="0" cy="690364"/>
          </a:xfrm>
          <a:prstGeom prst="straightConnector1">
            <a:avLst/>
          </a:prstGeom>
          <a:ln w="31750">
            <a:solidFill>
              <a:srgbClr val="B99933"/>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4602113" y="3238500"/>
            <a:ext cx="438150" cy="457200"/>
          </a:xfrm>
          <a:prstGeom prst="rect">
            <a:avLst/>
          </a:prstGeom>
          <a:solidFill>
            <a:schemeClr val="bg1"/>
          </a:solidFill>
          <a:ln w="60325">
            <a:solidFill>
              <a:srgbClr val="B9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600" dirty="0" smtClean="0">
                <a:solidFill>
                  <a:prstClr val="black"/>
                </a:solidFill>
                <a:cs typeface="mohammad bold art 1" pitchFamily="2" charset="-78"/>
              </a:rPr>
              <a:t>أكتوبر2016</a:t>
            </a:r>
            <a:endParaRPr lang="en-US" sz="600" dirty="0">
              <a:solidFill>
                <a:prstClr val="black"/>
              </a:solidFill>
              <a:cs typeface="mohammad bold art 1" pitchFamily="2" charset="-78"/>
            </a:endParaRPr>
          </a:p>
        </p:txBody>
      </p:sp>
      <p:cxnSp>
        <p:nvCxnSpPr>
          <p:cNvPr id="28" name="Straight Arrow Connector 27"/>
          <p:cNvCxnSpPr/>
          <p:nvPr/>
        </p:nvCxnSpPr>
        <p:spPr>
          <a:xfrm flipV="1">
            <a:off x="4830410" y="2505963"/>
            <a:ext cx="9522" cy="711349"/>
          </a:xfrm>
          <a:prstGeom prst="straightConnector1">
            <a:avLst/>
          </a:prstGeom>
          <a:ln w="31750">
            <a:solidFill>
              <a:srgbClr val="B99933"/>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Title 1"/>
          <p:cNvSpPr txBox="1">
            <a:spLocks/>
          </p:cNvSpPr>
          <p:nvPr/>
        </p:nvSpPr>
        <p:spPr>
          <a:xfrm>
            <a:off x="2809876" y="557808"/>
            <a:ext cx="5876925"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fontAlgn="base">
              <a:spcAft>
                <a:spcPct val="0"/>
              </a:spcAft>
            </a:pPr>
            <a:r>
              <a:rPr lang="ar-KW" sz="3600" b="1" dirty="0" smtClean="0">
                <a:solidFill>
                  <a:schemeClr val="tx2"/>
                </a:solidFill>
                <a:latin typeface="Sakkal Majalla" pitchFamily="2" charset="-78"/>
                <a:cs typeface="Arial" charset="0"/>
              </a:rPr>
              <a:t>الأحكام الإنتقالية</a:t>
            </a:r>
            <a:endParaRPr lang="en-US" sz="3600" b="1" dirty="0">
              <a:solidFill>
                <a:schemeClr val="tx2"/>
              </a:solidFill>
              <a:latin typeface="Sakkal Majalla" pitchFamily="2" charset="-78"/>
              <a:cs typeface="Arial" charset="0"/>
            </a:endParaRPr>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cxnSp>
        <p:nvCxnSpPr>
          <p:cNvPr id="24" name="Straight Arrow Connector 23"/>
          <p:cNvCxnSpPr/>
          <p:nvPr/>
        </p:nvCxnSpPr>
        <p:spPr>
          <a:xfrm>
            <a:off x="4053126" y="3810000"/>
            <a:ext cx="0" cy="381000"/>
          </a:xfrm>
          <a:prstGeom prst="straightConnector1">
            <a:avLst/>
          </a:prstGeom>
          <a:ln w="31750">
            <a:solidFill>
              <a:srgbClr val="B99933"/>
            </a:solidFill>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3392995" y="4273981"/>
            <a:ext cx="1408308" cy="1846659"/>
          </a:xfrm>
          <a:prstGeom prst="rect">
            <a:avLst/>
          </a:prstGeom>
        </p:spPr>
        <p:txBody>
          <a:bodyPr wrap="square">
            <a:spAutoFit/>
          </a:bodyPr>
          <a:lstStyle/>
          <a:p>
            <a:pPr algn="ctr" rtl="1"/>
            <a:r>
              <a:rPr lang="ar-KW" sz="1200" dirty="0">
                <a:solidFill>
                  <a:schemeClr val="tx2"/>
                </a:solidFill>
                <a:ea typeface="Calibri"/>
                <a:cs typeface="mohammad bold art 1"/>
              </a:rPr>
              <a:t>الأشخاص المرخص لهم</a:t>
            </a:r>
          </a:p>
          <a:p>
            <a:pPr lvl="0" algn="ctr" rtl="1"/>
            <a:r>
              <a:rPr lang="ar-KW" sz="1000" dirty="0">
                <a:cs typeface="mohammad bold art 1" pitchFamily="2" charset="-78"/>
              </a:rPr>
              <a:t>تستوفي الشركات الصادر لها ترخيص من الهيئة المتطلبات الجديدة المنصوص عليها في الكتاب  الخامس </a:t>
            </a:r>
            <a:r>
              <a:rPr lang="ar-KW" sz="1000" dirty="0" smtClean="0">
                <a:cs typeface="mohammad bold art 1" pitchFamily="2" charset="-78"/>
              </a:rPr>
              <a:t>والكتاب </a:t>
            </a:r>
            <a:r>
              <a:rPr lang="ar-KW" sz="1000" dirty="0">
                <a:cs typeface="mohammad bold art 1" pitchFamily="2" charset="-78"/>
              </a:rPr>
              <a:t>السادس </a:t>
            </a:r>
            <a:r>
              <a:rPr lang="ar-KW" sz="1000" dirty="0" smtClean="0">
                <a:cs typeface="mohammad bold art 1" pitchFamily="2" charset="-78"/>
              </a:rPr>
              <a:t>والكتاب  </a:t>
            </a:r>
            <a:r>
              <a:rPr lang="ar-KW" sz="1000" dirty="0">
                <a:cs typeface="mohammad bold art 1" pitchFamily="2" charset="-78"/>
              </a:rPr>
              <a:t>السابع </a:t>
            </a:r>
            <a:r>
              <a:rPr lang="ar-KW" sz="1000" dirty="0" smtClean="0">
                <a:cs typeface="mohammad bold art 1" pitchFamily="2" charset="-78"/>
              </a:rPr>
              <a:t>والكتاب </a:t>
            </a:r>
            <a:r>
              <a:rPr lang="ar-KW" sz="1000" dirty="0">
                <a:cs typeface="mohammad bold art 1" pitchFamily="2" charset="-78"/>
              </a:rPr>
              <a:t>الثامن </a:t>
            </a:r>
            <a:r>
              <a:rPr lang="ar-KW" sz="1000" dirty="0" smtClean="0">
                <a:cs typeface="mohammad bold art 1" pitchFamily="2" charset="-78"/>
              </a:rPr>
              <a:t>من اللائحة </a:t>
            </a:r>
            <a:endParaRPr lang="en-US" sz="1000" dirty="0">
              <a:cs typeface="mohammad bold art 1" pitchFamily="2" charset="-78"/>
            </a:endParaRPr>
          </a:p>
        </p:txBody>
      </p:sp>
      <p:sp>
        <p:nvSpPr>
          <p:cNvPr id="32" name="TextBox 31"/>
          <p:cNvSpPr txBox="1"/>
          <p:nvPr/>
        </p:nvSpPr>
        <p:spPr>
          <a:xfrm>
            <a:off x="4172653" y="1556792"/>
            <a:ext cx="1257300" cy="984885"/>
          </a:xfrm>
          <a:prstGeom prst="rect">
            <a:avLst/>
          </a:prstGeom>
          <a:noFill/>
        </p:spPr>
        <p:txBody>
          <a:bodyPr wrap="square" rtlCol="0">
            <a:spAutoFit/>
          </a:bodyPr>
          <a:lstStyle/>
          <a:p>
            <a:pPr algn="ctr" rtl="1"/>
            <a:r>
              <a:rPr lang="ar-KW" sz="1400" dirty="0">
                <a:solidFill>
                  <a:schemeClr val="tx2"/>
                </a:solidFill>
                <a:ea typeface="Calibri"/>
                <a:cs typeface="mohammad bold art 1"/>
              </a:rPr>
              <a:t>الأشخاص المرخص لهم</a:t>
            </a:r>
          </a:p>
          <a:p>
            <a:pPr algn="ctr" rtl="1"/>
            <a:r>
              <a:rPr lang="ar-KW" sz="1000" dirty="0">
                <a:cs typeface="mohammad bold art 1" pitchFamily="2" charset="-78"/>
              </a:rPr>
              <a:t>استيفاء متطلبات رأس المال المدفوع والشكل القانوني</a:t>
            </a:r>
            <a:endParaRPr lang="en-US" sz="1000" dirty="0">
              <a:cs typeface="mohammad bold art 1" pitchFamily="2" charset="-78"/>
            </a:endParaRPr>
          </a:p>
        </p:txBody>
      </p:sp>
      <p:sp>
        <p:nvSpPr>
          <p:cNvPr id="33" name="TextBox 32"/>
          <p:cNvSpPr txBox="1"/>
          <p:nvPr/>
        </p:nvSpPr>
        <p:spPr>
          <a:xfrm>
            <a:off x="7740352" y="4630777"/>
            <a:ext cx="1143000" cy="1538883"/>
          </a:xfrm>
          <a:prstGeom prst="rect">
            <a:avLst/>
          </a:prstGeom>
          <a:noFill/>
        </p:spPr>
        <p:txBody>
          <a:bodyPr wrap="square" rtlCol="0">
            <a:spAutoFit/>
          </a:bodyPr>
          <a:lstStyle/>
          <a:p>
            <a:pPr lvl="0" algn="ctr" rtl="1"/>
            <a:r>
              <a:rPr lang="ar-KW" sz="1400" dirty="0">
                <a:solidFill>
                  <a:schemeClr val="tx2"/>
                </a:solidFill>
                <a:cs typeface="mohammad bold art 1" pitchFamily="2" charset="-78"/>
              </a:rPr>
              <a:t>صدور اللائحة </a:t>
            </a:r>
            <a:endParaRPr lang="ar-KW" sz="1000" dirty="0">
              <a:solidFill>
                <a:schemeClr val="tx2"/>
              </a:solidFill>
              <a:cs typeface="mohammad bold art 1" pitchFamily="2" charset="-78"/>
            </a:endParaRPr>
          </a:p>
          <a:p>
            <a:pPr lvl="0" algn="ctr" rtl="1"/>
            <a:r>
              <a:rPr lang="ar-KW" sz="1000" dirty="0" smtClean="0">
                <a:cs typeface="mohammad bold art 1" pitchFamily="2" charset="-78"/>
              </a:rPr>
              <a:t>التطبيق </a:t>
            </a:r>
            <a:r>
              <a:rPr lang="ar-KW" sz="1000" dirty="0">
                <a:cs typeface="mohammad bold art 1" pitchFamily="2" charset="-78"/>
              </a:rPr>
              <a:t>الفوري لأي </a:t>
            </a:r>
            <a:r>
              <a:rPr lang="ar-KW" sz="1000" dirty="0" smtClean="0">
                <a:cs typeface="mohammad bold art 1" pitchFamily="2" charset="-78"/>
              </a:rPr>
              <a:t>حكم ذو </a:t>
            </a:r>
            <a:r>
              <a:rPr lang="ar-KW" sz="1000" dirty="0">
                <a:cs typeface="mohammad bold art 1" pitchFamily="2" charset="-78"/>
              </a:rPr>
              <a:t>صفة تشريعية ملزمة، سواء كان وفق القانون وهذه اللائحة أو أية قوانين أخرى ذات صلة.</a:t>
            </a:r>
            <a:endParaRPr lang="en-US" sz="1000" dirty="0">
              <a:cs typeface="mohammad bold art 1" pitchFamily="2" charset="-78"/>
            </a:endParaRPr>
          </a:p>
        </p:txBody>
      </p:sp>
      <p:sp>
        <p:nvSpPr>
          <p:cNvPr id="29" name="Rectangle 28"/>
          <p:cNvSpPr/>
          <p:nvPr/>
        </p:nvSpPr>
        <p:spPr>
          <a:xfrm>
            <a:off x="294649" y="3810000"/>
            <a:ext cx="2451344" cy="1692771"/>
          </a:xfrm>
          <a:prstGeom prst="rect">
            <a:avLst/>
          </a:prstGeom>
        </p:spPr>
        <p:txBody>
          <a:bodyPr wrap="square">
            <a:spAutoFit/>
          </a:bodyPr>
          <a:lstStyle/>
          <a:p>
            <a:pPr algn="ctr" rtl="1"/>
            <a:r>
              <a:rPr lang="ar-KW" sz="1200" dirty="0">
                <a:solidFill>
                  <a:schemeClr val="tx2"/>
                </a:solidFill>
                <a:ea typeface="Calibri"/>
                <a:cs typeface="mohammad bold art 1"/>
              </a:rPr>
              <a:t>لشركات التي تقدمت بطلب ترخيص قبل صدور اللائحة </a:t>
            </a:r>
            <a:r>
              <a:rPr lang="ar-KW" sz="1200" dirty="0" smtClean="0">
                <a:solidFill>
                  <a:schemeClr val="tx2"/>
                </a:solidFill>
                <a:ea typeface="Calibri"/>
                <a:cs typeface="mohammad bold art 1"/>
              </a:rPr>
              <a:t>الجديدة</a:t>
            </a:r>
          </a:p>
          <a:p>
            <a:pPr algn="ctr" rtl="1"/>
            <a:r>
              <a:rPr lang="ar-KW" sz="1000" dirty="0" smtClean="0">
                <a:cs typeface="mohammad bold art 1" pitchFamily="2" charset="-78"/>
              </a:rPr>
              <a:t>تستوفي </a:t>
            </a:r>
            <a:r>
              <a:rPr lang="ar-KW" sz="1000" dirty="0">
                <a:cs typeface="mohammad bold art 1" pitchFamily="2" charset="-78"/>
              </a:rPr>
              <a:t>الشركات الصادر لها ترخيص من الهيئة المتطلبات الجديدة المنصوص عليها في الكتاب  الخامس </a:t>
            </a:r>
            <a:r>
              <a:rPr lang="ar-KW" sz="1000" dirty="0" smtClean="0">
                <a:cs typeface="mohammad bold art 1" pitchFamily="2" charset="-78"/>
              </a:rPr>
              <a:t>والكتاب </a:t>
            </a:r>
            <a:r>
              <a:rPr lang="ar-KW" sz="1000" dirty="0">
                <a:cs typeface="mohammad bold art 1" pitchFamily="2" charset="-78"/>
              </a:rPr>
              <a:t>السادس </a:t>
            </a:r>
            <a:r>
              <a:rPr lang="ar-KW" sz="1000" dirty="0" smtClean="0">
                <a:cs typeface="mohammad bold art 1" pitchFamily="2" charset="-78"/>
              </a:rPr>
              <a:t>والكتاب  </a:t>
            </a:r>
            <a:r>
              <a:rPr lang="ar-KW" sz="1000" dirty="0">
                <a:cs typeface="mohammad bold art 1" pitchFamily="2" charset="-78"/>
              </a:rPr>
              <a:t>السابع </a:t>
            </a:r>
            <a:r>
              <a:rPr lang="ar-KW" sz="1000" dirty="0" smtClean="0">
                <a:cs typeface="mohammad bold art 1" pitchFamily="2" charset="-78"/>
              </a:rPr>
              <a:t>والكتاب </a:t>
            </a:r>
            <a:r>
              <a:rPr lang="ar-KW" sz="1000" dirty="0">
                <a:cs typeface="mohammad bold art 1" pitchFamily="2" charset="-78"/>
              </a:rPr>
              <a:t>الثامن </a:t>
            </a:r>
            <a:r>
              <a:rPr lang="ar-KW" sz="1000" dirty="0" smtClean="0">
                <a:cs typeface="mohammad bold art 1" pitchFamily="2" charset="-78"/>
              </a:rPr>
              <a:t>من اللائحة  أو </a:t>
            </a:r>
            <a:r>
              <a:rPr lang="ar-KW" sz="1000" dirty="0">
                <a:cs typeface="mohammad bold art 1" pitchFamily="2" charset="-78"/>
              </a:rPr>
              <a:t>ستة أشهر من تاريخ صدور ترخيص من الهيئة بمزاولة كافة الأنشطة المطلوب ترخيصها بعد نوفمبر 2016.</a:t>
            </a:r>
          </a:p>
          <a:p>
            <a:pPr algn="ctr" rtl="1"/>
            <a:endParaRPr lang="en-US" sz="1000" dirty="0">
              <a:solidFill>
                <a:srgbClr val="B99933"/>
              </a:solidFill>
              <a:cs typeface="mohammad bold art 1" pitchFamily="2" charset="-78"/>
            </a:endParaRPr>
          </a:p>
        </p:txBody>
      </p:sp>
      <p:cxnSp>
        <p:nvCxnSpPr>
          <p:cNvPr id="34" name="Straight Arrow Connector 33"/>
          <p:cNvCxnSpPr/>
          <p:nvPr/>
        </p:nvCxnSpPr>
        <p:spPr>
          <a:xfrm flipH="1">
            <a:off x="2866006" y="3771900"/>
            <a:ext cx="806120" cy="524775"/>
          </a:xfrm>
          <a:prstGeom prst="straightConnector1">
            <a:avLst/>
          </a:prstGeom>
          <a:ln w="31750">
            <a:solidFill>
              <a:srgbClr val="B99933"/>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flipV="1">
            <a:off x="3059831" y="2667356"/>
            <a:ext cx="612295" cy="388562"/>
          </a:xfrm>
          <a:prstGeom prst="straightConnector1">
            <a:avLst/>
          </a:prstGeom>
          <a:ln w="31750">
            <a:solidFill>
              <a:srgbClr val="B99933"/>
            </a:solidFill>
            <a:tailEnd type="arrow"/>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294649" y="1805972"/>
            <a:ext cx="2524734" cy="1384995"/>
          </a:xfrm>
          <a:prstGeom prst="rect">
            <a:avLst/>
          </a:prstGeom>
        </p:spPr>
        <p:txBody>
          <a:bodyPr wrap="square">
            <a:spAutoFit/>
          </a:bodyPr>
          <a:lstStyle/>
          <a:p>
            <a:pPr algn="ctr" rtl="1"/>
            <a:r>
              <a:rPr lang="ar-KW" sz="1200" dirty="0">
                <a:solidFill>
                  <a:schemeClr val="tx2"/>
                </a:solidFill>
                <a:ea typeface="Calibri"/>
                <a:cs typeface="mohammad bold art 1"/>
              </a:rPr>
              <a:t>الشركات التي بصدد توفيق أوضاعها </a:t>
            </a:r>
            <a:r>
              <a:rPr lang="ar-KW" sz="1200" dirty="0" smtClean="0">
                <a:solidFill>
                  <a:schemeClr val="tx2"/>
                </a:solidFill>
                <a:ea typeface="Calibri"/>
                <a:cs typeface="mohammad bold art 1"/>
              </a:rPr>
              <a:t>وفقا </a:t>
            </a:r>
            <a:r>
              <a:rPr lang="ar-KW" sz="1200" dirty="0">
                <a:solidFill>
                  <a:schemeClr val="tx2"/>
                </a:solidFill>
                <a:ea typeface="Calibri"/>
                <a:cs typeface="mohammad bold art 1"/>
              </a:rPr>
              <a:t>للكتب الصادرة من </a:t>
            </a:r>
            <a:r>
              <a:rPr lang="ar-KW" sz="1200" dirty="0" smtClean="0">
                <a:solidFill>
                  <a:schemeClr val="tx2"/>
                </a:solidFill>
                <a:ea typeface="Calibri"/>
                <a:cs typeface="mohammad bold art 1"/>
              </a:rPr>
              <a:t>الهيئة </a:t>
            </a:r>
          </a:p>
          <a:p>
            <a:pPr algn="ctr" rtl="1"/>
            <a:r>
              <a:rPr lang="ar-KW" sz="1000" dirty="0" smtClean="0">
                <a:cs typeface="mohammad bold art 1" pitchFamily="2" charset="-78"/>
              </a:rPr>
              <a:t>تستوفي المتطلبات الجديدة </a:t>
            </a:r>
            <a:r>
              <a:rPr lang="ar-KW" sz="1000" dirty="0">
                <a:cs typeface="mohammad bold art 1" pitchFamily="2" charset="-78"/>
              </a:rPr>
              <a:t>المنصوص عليها في الكتاب  الخامس والكتاب السادس والكتاب  السابع والكتاب الثامن من اللائحة </a:t>
            </a:r>
            <a:r>
              <a:rPr lang="ar-KW" sz="1000" dirty="0" smtClean="0">
                <a:cs typeface="mohammad bold art 1" pitchFamily="2" charset="-78"/>
              </a:rPr>
              <a:t>أو ستة </a:t>
            </a:r>
            <a:r>
              <a:rPr lang="ar-KW" sz="1000" dirty="0">
                <a:cs typeface="mohammad bold art 1" pitchFamily="2" charset="-78"/>
              </a:rPr>
              <a:t>أشهر من تاريخ صدور ترخيص من الهيئة بمزاولة كافة الأنشطة المطلوب ترخيصها </a:t>
            </a:r>
            <a:r>
              <a:rPr lang="ar-KW" sz="1000" dirty="0" smtClean="0">
                <a:cs typeface="mohammad bold art 1" pitchFamily="2" charset="-78"/>
              </a:rPr>
              <a:t>بعد نوفمبر 2016.</a:t>
            </a:r>
            <a:endParaRPr lang="ar-KW" sz="1000" dirty="0">
              <a:cs typeface="mohammad bold art 1" pitchFamily="2" charset="-78"/>
            </a:endParaRPr>
          </a:p>
          <a:p>
            <a:pPr algn="ctr" rtl="1"/>
            <a:endParaRPr lang="en-US" sz="1000" dirty="0">
              <a:solidFill>
                <a:srgbClr val="B99933"/>
              </a:solidFill>
              <a:cs typeface="mohammad bold art 1" pitchFamily="2" charset="-78"/>
            </a:endParaRPr>
          </a:p>
        </p:txBody>
      </p:sp>
    </p:spTree>
    <p:extLst>
      <p:ext uri="{BB962C8B-B14F-4D97-AF65-F5344CB8AC3E}">
        <p14:creationId xmlns:p14="http://schemas.microsoft.com/office/powerpoint/2010/main" val="30678582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5"/>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a:solidFill>
                  <a:schemeClr val="tx2"/>
                </a:solidFill>
                <a:latin typeface="Sakkal Majalla" pitchFamily="2" charset="-78"/>
              </a:rPr>
              <a:t>جدول أعمال الورشة</a:t>
            </a:r>
            <a:endParaRPr lang="en-US"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r" rtl="1" fontAlgn="base">
              <a:spcBef>
                <a:spcPct val="0"/>
              </a:spcBef>
              <a:spcAft>
                <a:spcPts val="600"/>
              </a:spcAft>
              <a:buNone/>
            </a:pPr>
            <a:r>
              <a:rPr lang="ar-KW" sz="2800" b="1" dirty="0">
                <a:solidFill>
                  <a:schemeClr val="tx2"/>
                </a:solidFill>
                <a:latin typeface="Calibri" pitchFamily="34" charset="0"/>
              </a:rPr>
              <a:t>مناقشة </a:t>
            </a:r>
            <a:r>
              <a:rPr lang="ar-KW" sz="2800" b="1" dirty="0" smtClean="0">
                <a:solidFill>
                  <a:schemeClr val="tx2"/>
                </a:solidFill>
                <a:latin typeface="Calibri" pitchFamily="34" charset="0"/>
              </a:rPr>
              <a:t>الجوانب التالية والمتعلقة باللائحة الجديدة: </a:t>
            </a:r>
            <a:endParaRPr lang="en-US" sz="2800" b="1" dirty="0">
              <a:solidFill>
                <a:schemeClr val="tx2"/>
              </a:solidFill>
              <a:latin typeface="Calibri" pitchFamily="34" charset="0"/>
            </a:endParaRPr>
          </a:p>
          <a:p>
            <a:pPr marL="0" lvl="0" indent="0" algn="r" rtl="1" fontAlgn="base">
              <a:spcBef>
                <a:spcPct val="0"/>
              </a:spcBef>
              <a:spcAft>
                <a:spcPts val="600"/>
              </a:spcAft>
              <a:buNone/>
            </a:pPr>
            <a:endParaRPr lang="ar-KW" sz="1200" dirty="0">
              <a:solidFill>
                <a:schemeClr val="tx2"/>
              </a:solidFill>
              <a:latin typeface="Calibri" pitchFamily="34" charset="0"/>
              <a:cs typeface="Times New Roman"/>
            </a:endParaRP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الكتب المتعلقة بموضوع الورشة.</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التغييرات الجوهرية.</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تفاصيل التغييرات الجوهرية.</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التغييرات الأخرى.</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الأحكام الانتقالية.</a:t>
            </a: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الكتب المتعلقة بموضوع الورشة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Table 11"/>
          <p:cNvGraphicFramePr>
            <a:graphicFrameLocks noGrp="1"/>
          </p:cNvGraphicFramePr>
          <p:nvPr>
            <p:extLst>
              <p:ext uri="{D42A27DB-BD31-4B8C-83A1-F6EECF244321}">
                <p14:modId xmlns:p14="http://schemas.microsoft.com/office/powerpoint/2010/main" val="3553130061"/>
              </p:ext>
            </p:extLst>
          </p:nvPr>
        </p:nvGraphicFramePr>
        <p:xfrm>
          <a:off x="755576" y="1772816"/>
          <a:ext cx="7638995" cy="3048000"/>
        </p:xfrm>
        <a:graphic>
          <a:graphicData uri="http://schemas.openxmlformats.org/drawingml/2006/table">
            <a:tbl>
              <a:tblPr firstRow="1" bandRow="1">
                <a:tableStyleId>{5C22544A-7EE6-4342-B048-85BDC9FD1C3A}</a:tableStyleId>
              </a:tblPr>
              <a:tblGrid>
                <a:gridCol w="1382922"/>
                <a:gridCol w="4609738"/>
                <a:gridCol w="1646335"/>
              </a:tblGrid>
              <a:tr h="514694">
                <a:tc>
                  <a:txBody>
                    <a:bodyPr/>
                    <a:lstStyle/>
                    <a:p>
                      <a:pPr algn="ctr" rtl="1"/>
                      <a:r>
                        <a:rPr lang="ar-KW" sz="1400" b="1" dirty="0" smtClean="0">
                          <a:cs typeface="+mn-cs"/>
                        </a:rPr>
                        <a:t>الفصول المتعلقة بمواضيع الورشة</a:t>
                      </a:r>
                      <a:endParaRPr lang="en-US" sz="1400" b="1" dirty="0">
                        <a:cs typeface="+mn-cs"/>
                      </a:endParaRPr>
                    </a:p>
                  </a:txBody>
                  <a:tcPr>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1400" b="1" dirty="0" smtClean="0">
                          <a:cs typeface="+mn-cs"/>
                        </a:rPr>
                        <a:t>وصف </a:t>
                      </a:r>
                      <a:endParaRPr lang="en-US" sz="14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1400" b="1" dirty="0" smtClean="0">
                          <a:cs typeface="+mn-cs"/>
                        </a:rPr>
                        <a:t>المصدر</a:t>
                      </a:r>
                      <a:endParaRPr lang="en-US" sz="14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999111">
                <a:tc>
                  <a:txBody>
                    <a:bodyPr/>
                    <a:lstStyle/>
                    <a:p>
                      <a:pPr algn="ctr" rtl="1"/>
                      <a:r>
                        <a:rPr lang="ar-KW" sz="1400" b="1" dirty="0" smtClean="0">
                          <a:cs typeface="+mn-cs"/>
                        </a:rPr>
                        <a:t>الفصل الأول</a:t>
                      </a:r>
                      <a:endParaRPr lang="en-US" sz="14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c>
                  <a:txBody>
                    <a:bodyPr/>
                    <a:lstStyle/>
                    <a:p>
                      <a:pPr algn="just" rtl="1"/>
                      <a:r>
                        <a:rPr lang="ar-KW" sz="1400" b="1" kern="1200" dirty="0" smtClean="0">
                          <a:solidFill>
                            <a:schemeClr val="dk1"/>
                          </a:solidFill>
                          <a:latin typeface="+mn-lt"/>
                          <a:ea typeface="+mn-ea"/>
                          <a:cs typeface="+mn-cs"/>
                        </a:rPr>
                        <a:t>يتطرق الكتاب الخامس إلى أنشطة الأوراق المالية المختلفة ووصفها ومتطلبات التراخيص الخاصة بهذه الأنشطة، كما يغطي الكتاب إجراءات التقدم بطلب ترخيص بمزاولة أنشطة الأوراق المالية وتجديد الترخيص وإلغاءه. كما يضم أحكام متفرقة تخص الأشخاص المرخص لهم.</a:t>
                      </a:r>
                    </a:p>
                    <a:p>
                      <a:pPr algn="just" rtl="1"/>
                      <a:r>
                        <a:rPr lang="ar-KW" sz="1400" b="1" kern="1200" dirty="0" smtClean="0">
                          <a:solidFill>
                            <a:schemeClr val="dk1"/>
                          </a:solidFill>
                          <a:latin typeface="+mn-lt"/>
                          <a:ea typeface="+mn-ea"/>
                          <a:cs typeface="+mn-cs"/>
                        </a:rPr>
                        <a:t>وكذلك يحتوي على جميع الأحكام الخاصة بالأشخاص المسجلين والأشخاص المرخص لهم بالعمل وفق أحكام الشريعة الإسلامية.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KW" sz="1400" b="1" dirty="0" smtClean="0">
                          <a:cs typeface="+mn-cs"/>
                        </a:rPr>
                        <a:t>الكتاب الخامس</a:t>
                      </a:r>
                    </a:p>
                    <a:p>
                      <a:pPr marL="0" marR="0" indent="0" algn="r" defTabSz="914400" rtl="1" eaLnBrk="1" fontAlgn="auto" latinLnBrk="0" hangingPunct="1">
                        <a:lnSpc>
                          <a:spcPct val="100000"/>
                        </a:lnSpc>
                        <a:spcBef>
                          <a:spcPts val="0"/>
                        </a:spcBef>
                        <a:spcAft>
                          <a:spcPts val="0"/>
                        </a:spcAft>
                        <a:buClrTx/>
                        <a:buSzTx/>
                        <a:buFontTx/>
                        <a:buNone/>
                        <a:tabLst/>
                        <a:defRPr/>
                      </a:pPr>
                      <a:r>
                        <a:rPr lang="ar-KW" sz="1400" b="1" dirty="0" smtClean="0">
                          <a:cs typeface="+mn-cs"/>
                        </a:rPr>
                        <a:t>(أنشطة</a:t>
                      </a:r>
                      <a:r>
                        <a:rPr lang="ar-KW" sz="1400" b="1" baseline="0" dirty="0" smtClean="0">
                          <a:cs typeface="+mn-cs"/>
                        </a:rPr>
                        <a:t> الأوراق المالية والأشخاص المسجلون)</a:t>
                      </a:r>
                      <a:endParaRPr lang="en-US" sz="1400" b="1"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1150491">
                <a:tc>
                  <a:txBody>
                    <a:bodyPr/>
                    <a:lstStyle/>
                    <a:p>
                      <a:pPr algn="ctr" rtl="1"/>
                      <a:r>
                        <a:rPr lang="ar-KW" sz="1400" b="1" dirty="0" smtClean="0">
                          <a:cs typeface="+mn-cs"/>
                        </a:rPr>
                        <a:t>جميع الفصول</a:t>
                      </a:r>
                      <a:endParaRPr lang="en-US" sz="14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c>
                  <a:txBody>
                    <a:bodyPr/>
                    <a:lstStyle/>
                    <a:p>
                      <a:pPr algn="just" rtl="1"/>
                      <a:r>
                        <a:rPr lang="ar-KW" sz="1400" b="1" dirty="0" smtClean="0">
                          <a:cs typeface="+mn-cs"/>
                        </a:rPr>
                        <a:t>يتطرق الكتاب السادس إلى النظم الرقابية الداخلية الواجب توافرها لدى الشخص المرخص له، وعلى وجه الأخص السياسات والإجراءات لبعض الجوانب الرئيسية والمتعلقة بمزاولة أنشطة الأوراق المالية مع الالتزام باللوائح والقوانين المنظمة لعمل الشخص المرخص له.</a:t>
                      </a:r>
                    </a:p>
                    <a:p>
                      <a:pPr algn="just" rtl="1"/>
                      <a:endParaRPr lang="en-US" sz="14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c>
                  <a:txBody>
                    <a:bodyPr/>
                    <a:lstStyle/>
                    <a:p>
                      <a:pPr algn="r" rtl="1"/>
                      <a:r>
                        <a:rPr lang="ar-KW" sz="1400" b="1" dirty="0" smtClean="0">
                          <a:cs typeface="+mn-cs"/>
                        </a:rPr>
                        <a:t>الكتاب السادس</a:t>
                      </a:r>
                    </a:p>
                    <a:p>
                      <a:pPr algn="r" rtl="1"/>
                      <a:r>
                        <a:rPr lang="ar-KW" sz="1400" b="1" dirty="0" smtClean="0">
                          <a:cs typeface="+mn-cs"/>
                        </a:rPr>
                        <a:t>(السياسات</a:t>
                      </a:r>
                      <a:r>
                        <a:rPr lang="ar-KW" sz="1400" b="1" baseline="0" dirty="0" smtClean="0">
                          <a:cs typeface="+mn-cs"/>
                        </a:rPr>
                        <a:t> والإجراءات الداخلية للشخص المرخص له)</a:t>
                      </a:r>
                      <a:endParaRPr lang="en-US" sz="14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350404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التغييرات الجوهرية </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1966326671"/>
              </p:ext>
            </p:extLst>
          </p:nvPr>
        </p:nvGraphicFramePr>
        <p:xfrm>
          <a:off x="683568" y="1988844"/>
          <a:ext cx="7658188" cy="4145280"/>
        </p:xfrm>
        <a:graphic>
          <a:graphicData uri="http://schemas.openxmlformats.org/drawingml/2006/table">
            <a:tbl>
              <a:tblPr firstRow="1" bandRow="1">
                <a:tableStyleId>{5C22544A-7EE6-4342-B048-85BDC9FD1C3A}</a:tableStyleId>
              </a:tblPr>
              <a:tblGrid>
                <a:gridCol w="3829094"/>
                <a:gridCol w="3829094"/>
              </a:tblGrid>
              <a:tr h="336038">
                <a:tc>
                  <a:txBody>
                    <a:bodyPr/>
                    <a:lstStyle/>
                    <a:p>
                      <a:pPr marL="0" algn="ctr" defTabSz="914400" rtl="1" eaLnBrk="1" latinLnBrk="0" hangingPunct="1"/>
                      <a:r>
                        <a:rPr lang="ar-KW" sz="2000" b="1" kern="1200" dirty="0" smtClean="0">
                          <a:solidFill>
                            <a:schemeClr val="bg1"/>
                          </a:solidFill>
                          <a:latin typeface="+mn-lt"/>
                          <a:ea typeface="+mn-ea"/>
                          <a:cs typeface="+mn-cs"/>
                        </a:rPr>
                        <a:t>الأثر المترتب</a:t>
                      </a:r>
                      <a:endParaRPr lang="en-US" sz="2000" b="1" kern="1200" dirty="0">
                        <a:solidFill>
                          <a:schemeClr val="bg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2000" b="1" dirty="0" smtClean="0">
                          <a:solidFill>
                            <a:schemeClr val="bg1"/>
                          </a:solidFill>
                          <a:cs typeface="+mn-cs"/>
                        </a:rPr>
                        <a:t>التغيير الجوهري</a:t>
                      </a:r>
                      <a:endParaRPr lang="en-US" sz="2000" b="1" dirty="0">
                        <a:solidFill>
                          <a:schemeClr val="bg1"/>
                        </a:solidFill>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336038">
                <a:tc>
                  <a:txBody>
                    <a:bodyPr/>
                    <a:lstStyle/>
                    <a:p>
                      <a:pPr marL="285750" indent="-285750" algn="just" defTabSz="914400" rtl="1" eaLnBrk="1" latinLnBrk="0" hangingPunct="1">
                        <a:buFontTx/>
                        <a:buChar char="-"/>
                      </a:pPr>
                      <a:r>
                        <a:rPr lang="ar-KW" sz="1600" b="1" kern="1200" dirty="0" smtClean="0">
                          <a:solidFill>
                            <a:schemeClr val="tx1"/>
                          </a:solidFill>
                          <a:latin typeface="+mn-lt"/>
                          <a:ea typeface="+mn-ea"/>
                          <a:cs typeface="+mn-cs"/>
                        </a:rPr>
                        <a:t>فترة البت</a:t>
                      </a:r>
                      <a:r>
                        <a:rPr lang="ar-KW" sz="1600" b="1" kern="1200" baseline="0" dirty="0" smtClean="0">
                          <a:solidFill>
                            <a:schemeClr val="tx1"/>
                          </a:solidFill>
                          <a:latin typeface="+mn-lt"/>
                          <a:ea typeface="+mn-ea"/>
                          <a:cs typeface="+mn-cs"/>
                        </a:rPr>
                        <a:t> في طلب الترخيص: 3 شهور.</a:t>
                      </a:r>
                    </a:p>
                    <a:p>
                      <a:pPr marL="285750" indent="-285750" algn="just" defTabSz="914400" rtl="1" eaLnBrk="1" latinLnBrk="0" hangingPunct="1">
                        <a:buFontTx/>
                        <a:buChar char="-"/>
                      </a:pPr>
                      <a:r>
                        <a:rPr lang="ar-KW" sz="1600" b="1" kern="1200" baseline="0" dirty="0" smtClean="0">
                          <a:solidFill>
                            <a:schemeClr val="tx1"/>
                          </a:solidFill>
                          <a:latin typeface="+mn-lt"/>
                          <a:ea typeface="+mn-ea"/>
                          <a:cs typeface="+mn-cs"/>
                        </a:rPr>
                        <a:t>متطلبات إضافية:</a:t>
                      </a:r>
                    </a:p>
                    <a:p>
                      <a:pPr marL="0" indent="0" algn="just" defTabSz="914400" rtl="1" eaLnBrk="1" latinLnBrk="0" hangingPunct="1">
                        <a:buFontTx/>
                        <a:buNone/>
                      </a:pPr>
                      <a:r>
                        <a:rPr lang="ar-KW" sz="1600" b="1" kern="1200" dirty="0" smtClean="0">
                          <a:solidFill>
                            <a:schemeClr val="tx1"/>
                          </a:solidFill>
                          <a:latin typeface="+mn-lt"/>
                          <a:ea typeface="+mn-ea"/>
                          <a:cs typeface="+mn-cs"/>
                        </a:rPr>
                        <a:t>-رأي مكتب قانوني بسلامة الموقف القانوني للشركة. </a:t>
                      </a:r>
                      <a:r>
                        <a:rPr lang="ar-KW" sz="1600" b="1" kern="1200" dirty="0" smtClean="0">
                          <a:solidFill>
                            <a:srgbClr val="0070C0"/>
                          </a:solidFill>
                          <a:latin typeface="+mn-lt"/>
                          <a:ea typeface="+mn-ea"/>
                          <a:cs typeface="+mn-cs"/>
                        </a:rPr>
                        <a:t>(مادة 1-5 من الكتاب الخامس)</a:t>
                      </a:r>
                    </a:p>
                    <a:p>
                      <a:pPr marL="0" indent="0" algn="just" defTabSz="914400" rtl="1" eaLnBrk="1" latinLnBrk="0" hangingPunct="1">
                        <a:buFontTx/>
                        <a:buNone/>
                      </a:pPr>
                      <a:r>
                        <a:rPr lang="ar-KW" sz="1600" b="1" kern="1200" dirty="0" smtClean="0">
                          <a:solidFill>
                            <a:schemeClr val="tx1"/>
                          </a:solidFill>
                          <a:latin typeface="+mn-lt"/>
                          <a:ea typeface="+mn-ea"/>
                          <a:cs typeface="+mn-cs"/>
                        </a:rPr>
                        <a:t>-دليل السياسات والإجراءات:</a:t>
                      </a:r>
                    </a:p>
                    <a:p>
                      <a:pPr marL="0" indent="0" algn="just" defTabSz="914400" rtl="1" eaLnBrk="1" latinLnBrk="0" hangingPunct="1">
                        <a:buFontTx/>
                        <a:buNone/>
                      </a:pPr>
                      <a:r>
                        <a:rPr lang="ar-KW" sz="1600" b="1" kern="1200" dirty="0" smtClean="0">
                          <a:solidFill>
                            <a:schemeClr val="tx1"/>
                          </a:solidFill>
                          <a:latin typeface="+mn-lt"/>
                          <a:ea typeface="+mn-ea"/>
                          <a:cs typeface="+mn-cs"/>
                        </a:rPr>
                        <a:t>   أ. حماية المبلغين عن الممارسات غير المشروعة لدى الشخص المرخص له. </a:t>
                      </a:r>
                      <a:r>
                        <a:rPr lang="ar-KW" sz="1600" b="1" kern="1200" dirty="0" smtClean="0">
                          <a:solidFill>
                            <a:srgbClr val="0070C0"/>
                          </a:solidFill>
                          <a:latin typeface="+mn-lt"/>
                          <a:ea typeface="+mn-ea"/>
                          <a:cs typeface="+mn-cs"/>
                        </a:rPr>
                        <a:t>(مادة 2-1 من الكتاب السادس)</a:t>
                      </a:r>
                    </a:p>
                    <a:p>
                      <a:pPr marL="0" indent="0" algn="just" defTabSz="914400" rtl="1" eaLnBrk="1" latinLnBrk="0" hangingPunct="1">
                        <a:buFontTx/>
                        <a:buNone/>
                      </a:pPr>
                      <a:r>
                        <a:rPr lang="ar-KW" sz="1600" b="1" kern="1200" dirty="0" smtClean="0">
                          <a:solidFill>
                            <a:schemeClr val="tx1"/>
                          </a:solidFill>
                          <a:latin typeface="+mn-lt"/>
                          <a:ea typeface="+mn-ea"/>
                          <a:cs typeface="+mn-cs"/>
                        </a:rPr>
                        <a:t>  ب. التزام الشخص المرخص له بالكفاءة والنزاهة. </a:t>
                      </a:r>
                      <a:r>
                        <a:rPr lang="ar-KW" sz="1600" b="1" kern="1200" dirty="0" smtClean="0">
                          <a:solidFill>
                            <a:srgbClr val="0070C0"/>
                          </a:solidFill>
                          <a:latin typeface="+mn-lt"/>
                          <a:ea typeface="+mn-ea"/>
                          <a:cs typeface="+mn-cs"/>
                        </a:rPr>
                        <a:t>(مادة 2-1 من الكتاب السادس)</a:t>
                      </a:r>
                    </a:p>
                    <a:p>
                      <a:pPr marL="0" indent="0" algn="just" defTabSz="914400" rtl="1" eaLnBrk="1" latinLnBrk="0" hangingPunct="1">
                        <a:buFontTx/>
                        <a:buNone/>
                      </a:pPr>
                      <a:r>
                        <a:rPr lang="ar-KW" sz="1600" b="1" kern="1200" baseline="0" dirty="0" smtClean="0">
                          <a:solidFill>
                            <a:srgbClr val="0070C0"/>
                          </a:solidFill>
                          <a:latin typeface="+mn-lt"/>
                          <a:ea typeface="+mn-ea"/>
                          <a:cs typeface="+mn-cs"/>
                        </a:rPr>
                        <a:t> </a:t>
                      </a:r>
                      <a:r>
                        <a:rPr lang="ar-KW" sz="1600" b="1" kern="1200" baseline="0" dirty="0" smtClean="0">
                          <a:solidFill>
                            <a:schemeClr val="tx1"/>
                          </a:solidFill>
                          <a:latin typeface="+mn-lt"/>
                          <a:ea typeface="+mn-ea"/>
                          <a:cs typeface="+mn-cs"/>
                        </a:rPr>
                        <a:t>ج. الالتزام بالشروط الواجبة لإعداد دليل إدارة المخاطر كما وردت في </a:t>
                      </a:r>
                      <a:r>
                        <a:rPr lang="ar-KW" sz="1600" b="1" kern="1200" baseline="0" dirty="0" smtClean="0">
                          <a:solidFill>
                            <a:srgbClr val="0070C0"/>
                          </a:solidFill>
                          <a:latin typeface="+mn-lt"/>
                          <a:ea typeface="+mn-ea"/>
                          <a:cs typeface="+mn-cs"/>
                        </a:rPr>
                        <a:t>الفصل الرابع من الكتاب السادس</a:t>
                      </a:r>
                      <a:r>
                        <a:rPr lang="ar-KW" sz="1600" b="1" kern="1200" baseline="0" dirty="0" smtClean="0">
                          <a:solidFill>
                            <a:schemeClr val="tx1"/>
                          </a:solidFill>
                          <a:latin typeface="+mn-lt"/>
                          <a:ea typeface="+mn-ea"/>
                          <a:cs typeface="+mn-cs"/>
                        </a:rPr>
                        <a:t>. </a:t>
                      </a:r>
                    </a:p>
                    <a:p>
                      <a:pPr marL="0" indent="0" algn="just" defTabSz="914400" rtl="1" eaLnBrk="1" latinLnBrk="0" hangingPunct="1">
                        <a:buFontTx/>
                        <a:buNone/>
                      </a:pPr>
                      <a:r>
                        <a:rPr lang="ar-KW" sz="1600" b="1" kern="1200" baseline="0" dirty="0" smtClean="0">
                          <a:solidFill>
                            <a:schemeClr val="tx1"/>
                          </a:solidFill>
                          <a:latin typeface="+mn-lt"/>
                          <a:ea typeface="+mn-ea"/>
                          <a:cs typeface="+mn-cs"/>
                        </a:rPr>
                        <a:t>د. الالتزام بالشروط الواجبة لإعداد دليل خطط طوارئ ومتابعة استمرارية الأعمال كما وردت في </a:t>
                      </a:r>
                      <a:r>
                        <a:rPr lang="ar-KW" sz="1600" b="1" kern="1200" baseline="0" dirty="0" smtClean="0">
                          <a:solidFill>
                            <a:srgbClr val="0070C0"/>
                          </a:solidFill>
                          <a:latin typeface="+mn-lt"/>
                          <a:ea typeface="+mn-ea"/>
                          <a:cs typeface="+mn-cs"/>
                        </a:rPr>
                        <a:t>الفصل السادس من الكتاب السادس. </a:t>
                      </a:r>
                      <a:endParaRPr lang="ar-KW" sz="1600" b="1" kern="1200" dirty="0" smtClean="0">
                        <a:solidFill>
                          <a:srgbClr val="0070C0"/>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600" b="1" dirty="0" smtClean="0">
                          <a:solidFill>
                            <a:schemeClr val="tx1"/>
                          </a:solidFill>
                          <a:cs typeface="+mn-cs"/>
                        </a:rPr>
                        <a:t>متطلبات </a:t>
                      </a:r>
                      <a:r>
                        <a:rPr lang="ar-KW" sz="1600" b="1" baseline="0" dirty="0" smtClean="0">
                          <a:solidFill>
                            <a:schemeClr val="tx1"/>
                          </a:solidFill>
                          <a:cs typeface="+mn-cs"/>
                        </a:rPr>
                        <a:t>الترخيص</a:t>
                      </a:r>
                      <a:endParaRPr lang="en-US" sz="1600" b="1" dirty="0">
                        <a:solidFill>
                          <a:schemeClr val="tx1"/>
                        </a:solidFill>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1963825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يتبع: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3347918063"/>
              </p:ext>
            </p:extLst>
          </p:nvPr>
        </p:nvGraphicFramePr>
        <p:xfrm>
          <a:off x="683568" y="1988844"/>
          <a:ext cx="7658188" cy="4023360"/>
        </p:xfrm>
        <a:graphic>
          <a:graphicData uri="http://schemas.openxmlformats.org/drawingml/2006/table">
            <a:tbl>
              <a:tblPr firstRow="1" bandRow="1">
                <a:tableStyleId>{5C22544A-7EE6-4342-B048-85BDC9FD1C3A}</a:tableStyleId>
              </a:tblPr>
              <a:tblGrid>
                <a:gridCol w="3829094"/>
                <a:gridCol w="3829094"/>
              </a:tblGrid>
              <a:tr h="336038">
                <a:tc>
                  <a:txBody>
                    <a:bodyPr/>
                    <a:lstStyle/>
                    <a:p>
                      <a:pPr marL="0" algn="ctr" defTabSz="914400" rtl="1" eaLnBrk="1" latinLnBrk="0" hangingPunct="1"/>
                      <a:r>
                        <a:rPr lang="ar-KW" sz="2000" b="1" kern="1200" dirty="0" smtClean="0">
                          <a:solidFill>
                            <a:schemeClr val="bg1"/>
                          </a:solidFill>
                          <a:latin typeface="+mn-lt"/>
                          <a:ea typeface="+mn-ea"/>
                          <a:cs typeface="+mn-cs"/>
                        </a:rPr>
                        <a:t>الأثر المترتب</a:t>
                      </a:r>
                      <a:endParaRPr lang="en-US" sz="2000" b="1" kern="1200" dirty="0">
                        <a:solidFill>
                          <a:schemeClr val="bg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2000" b="1" dirty="0" smtClean="0">
                          <a:solidFill>
                            <a:schemeClr val="bg1"/>
                          </a:solidFill>
                          <a:cs typeface="+mn-cs"/>
                        </a:rPr>
                        <a:t>التغيير الجوهري</a:t>
                      </a:r>
                      <a:endParaRPr lang="en-US" sz="2000" b="1" dirty="0">
                        <a:solidFill>
                          <a:schemeClr val="bg1"/>
                        </a:solidFill>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336038">
                <a:tc>
                  <a:txBody>
                    <a:bodyPr/>
                    <a:lstStyle/>
                    <a:p>
                      <a:pPr marL="0" algn="just" defTabSz="914400" rtl="1" eaLnBrk="1" latinLnBrk="0" hangingPunct="1"/>
                      <a:r>
                        <a:rPr lang="ar-KW" sz="1600" b="1" kern="1200" dirty="0" smtClean="0">
                          <a:solidFill>
                            <a:schemeClr val="tx1"/>
                          </a:solidFill>
                          <a:latin typeface="+mn-lt"/>
                          <a:ea typeface="+mn-ea"/>
                          <a:cs typeface="+mn-cs"/>
                        </a:rPr>
                        <a:t>الالتزام بأحكام الكتاب</a:t>
                      </a:r>
                      <a:r>
                        <a:rPr lang="ar-KW" sz="1600" b="1" kern="1200" baseline="0" dirty="0" smtClean="0">
                          <a:solidFill>
                            <a:schemeClr val="tx1"/>
                          </a:solidFill>
                          <a:latin typeface="+mn-lt"/>
                          <a:ea typeface="+mn-ea"/>
                          <a:cs typeface="+mn-cs"/>
                        </a:rPr>
                        <a:t> </a:t>
                      </a:r>
                      <a:r>
                        <a:rPr lang="ar-KW" sz="1600" b="1" kern="1200" dirty="0" smtClean="0">
                          <a:solidFill>
                            <a:schemeClr val="tx1"/>
                          </a:solidFill>
                          <a:latin typeface="+mn-lt"/>
                          <a:ea typeface="+mn-ea"/>
                          <a:cs typeface="+mn-cs"/>
                        </a:rPr>
                        <a:t>الخامس دون الإخلال بالأحكام الواردة في الكتاب</a:t>
                      </a:r>
                      <a:r>
                        <a:rPr lang="ar-KW" sz="1600" b="1" kern="1200" baseline="0" dirty="0" smtClean="0">
                          <a:solidFill>
                            <a:schemeClr val="tx1"/>
                          </a:solidFill>
                          <a:latin typeface="+mn-lt"/>
                          <a:ea typeface="+mn-ea"/>
                          <a:cs typeface="+mn-cs"/>
                        </a:rPr>
                        <a:t> </a:t>
                      </a:r>
                      <a:r>
                        <a:rPr lang="ar-KW" sz="1600" b="1" kern="1200" dirty="0" smtClean="0">
                          <a:solidFill>
                            <a:schemeClr val="tx1"/>
                          </a:solidFill>
                          <a:latin typeface="+mn-lt"/>
                          <a:ea typeface="+mn-ea"/>
                          <a:cs typeface="+mn-cs"/>
                        </a:rPr>
                        <a:t>الرابع.</a:t>
                      </a:r>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600" b="1" dirty="0" smtClean="0">
                          <a:solidFill>
                            <a:schemeClr val="tx1"/>
                          </a:solidFill>
                          <a:cs typeface="+mn-cs"/>
                        </a:rPr>
                        <a:t>إضافة</a:t>
                      </a:r>
                      <a:r>
                        <a:rPr lang="ar-KW" sz="1600" b="1" baseline="0" dirty="0" smtClean="0">
                          <a:solidFill>
                            <a:schemeClr val="tx1"/>
                          </a:solidFill>
                          <a:cs typeface="+mn-cs"/>
                        </a:rPr>
                        <a:t> وكالة المقاصة والبورصة إلى أنشطة الأوراق المالية</a:t>
                      </a:r>
                      <a:endParaRPr lang="en-US" sz="1600" b="1" dirty="0">
                        <a:solidFill>
                          <a:schemeClr val="tx1"/>
                        </a:solidFill>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420047">
                <a:tc>
                  <a:txBody>
                    <a:bodyPr/>
                    <a:lstStyle/>
                    <a:p>
                      <a:pPr marL="0" algn="just" defTabSz="914400" rtl="1" eaLnBrk="1" latinLnBrk="0" hangingPunct="1"/>
                      <a:r>
                        <a:rPr lang="ar-KW" sz="1600" b="1" kern="1200" dirty="0" smtClean="0">
                          <a:solidFill>
                            <a:schemeClr val="tx1"/>
                          </a:solidFill>
                          <a:latin typeface="+mn-lt"/>
                          <a:ea typeface="+mn-ea"/>
                          <a:cs typeface="+mn-cs"/>
                        </a:rPr>
                        <a:t>التزام </a:t>
                      </a:r>
                      <a:r>
                        <a:rPr lang="ar-KW" sz="1600" b="1" kern="1200" baseline="0" dirty="0" smtClean="0">
                          <a:solidFill>
                            <a:schemeClr val="tx1"/>
                          </a:solidFill>
                          <a:latin typeface="+mn-lt"/>
                          <a:ea typeface="+mn-ea"/>
                          <a:cs typeface="+mn-cs"/>
                        </a:rPr>
                        <a:t>الأشخاص المرخص لهم بمزاولة نشاط حفظ الأصول المكونة لأنظمة استثمار جماعي </a:t>
                      </a:r>
                      <a:r>
                        <a:rPr lang="ar-KW" sz="1600" b="1" kern="1200" dirty="0" smtClean="0">
                          <a:solidFill>
                            <a:schemeClr val="tx1"/>
                          </a:solidFill>
                          <a:latin typeface="+mn-lt"/>
                          <a:ea typeface="+mn-ea"/>
                          <a:cs typeface="+mn-cs"/>
                        </a:rPr>
                        <a:t>بالمتطلبات الإضافية لترخيص نشاط أمين حفظ. </a:t>
                      </a:r>
                      <a:endParaRPr lang="en-US" sz="1600" b="1" kern="1200" dirty="0">
                        <a:solidFill>
                          <a:srgbClr val="0070C0"/>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600" b="1" kern="1200" dirty="0" smtClean="0">
                          <a:solidFill>
                            <a:schemeClr val="tx1"/>
                          </a:solidFill>
                          <a:latin typeface="+mn-lt"/>
                          <a:ea typeface="+mn-ea"/>
                          <a:cs typeface="+mn-cs"/>
                        </a:rPr>
                        <a:t>تعديل</a:t>
                      </a:r>
                      <a:r>
                        <a:rPr lang="ar-KW" sz="1600" b="1" kern="1200" baseline="0" dirty="0" smtClean="0">
                          <a:solidFill>
                            <a:schemeClr val="tx1"/>
                          </a:solidFill>
                          <a:latin typeface="+mn-lt"/>
                          <a:ea typeface="+mn-ea"/>
                          <a:cs typeface="+mn-cs"/>
                        </a:rPr>
                        <a:t> نطاق الترخيص لحفظ الأصول</a:t>
                      </a:r>
                      <a:endParaRPr lang="en-US" sz="16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420047">
                <a:tc>
                  <a:txBody>
                    <a:bodyPr/>
                    <a:lstStyle/>
                    <a:p>
                      <a:pPr marL="0" algn="just" defTabSz="914400" rtl="1" eaLnBrk="1" latinLnBrk="0" hangingPunct="1"/>
                      <a:r>
                        <a:rPr lang="ar-KW" sz="1600" b="1" kern="1200" dirty="0" smtClean="0">
                          <a:solidFill>
                            <a:schemeClr val="tx1"/>
                          </a:solidFill>
                          <a:latin typeface="+mn-lt"/>
                          <a:ea typeface="+mn-ea"/>
                          <a:cs typeface="+mn-cs"/>
                        </a:rPr>
                        <a:t>التقدم بطلب ترخيص لكل من يزاول أو يرغب بمزاولة هذا النشاط. </a:t>
                      </a:r>
                      <a:endParaRPr lang="en-US" sz="1600" b="1" kern="1200" dirty="0">
                        <a:solidFill>
                          <a:srgbClr val="0070C0"/>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600" b="1" kern="1200" dirty="0" smtClean="0">
                          <a:solidFill>
                            <a:schemeClr val="tx1"/>
                          </a:solidFill>
                          <a:latin typeface="+mn-lt"/>
                          <a:ea typeface="+mn-ea"/>
                          <a:cs typeface="+mn-cs"/>
                        </a:rPr>
                        <a:t>إضافة نشاط تقويم الأصول</a:t>
                      </a:r>
                      <a:endParaRPr lang="en-US" sz="16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420047">
                <a:tc>
                  <a:txBody>
                    <a:bodyPr/>
                    <a:lstStyle/>
                    <a:p>
                      <a:pPr marL="0" algn="just" defTabSz="914400" rtl="1" eaLnBrk="1" latinLnBrk="0" hangingPunct="1"/>
                      <a:r>
                        <a:rPr lang="ar-KW" sz="1600" b="1" kern="1200" dirty="0" smtClean="0">
                          <a:solidFill>
                            <a:schemeClr val="tx1"/>
                          </a:solidFill>
                          <a:latin typeface="+mn-lt"/>
                          <a:ea typeface="+mn-ea"/>
                          <a:cs typeface="+mn-cs"/>
                        </a:rPr>
                        <a:t>التقدم بطلب ترخيص لكل من يزاول أو يرغب بمزاولة هذا النشاط بعد اكتمال الأنظمة والقواعد اللازمة لمزاولة هذا النظام من قبل البورصة ووكالة</a:t>
                      </a:r>
                      <a:r>
                        <a:rPr lang="ar-KW" sz="1600" b="1" kern="1200" baseline="0" dirty="0" smtClean="0">
                          <a:solidFill>
                            <a:schemeClr val="tx1"/>
                          </a:solidFill>
                          <a:latin typeface="+mn-lt"/>
                          <a:ea typeface="+mn-ea"/>
                          <a:cs typeface="+mn-cs"/>
                        </a:rPr>
                        <a:t> المقاصة</a:t>
                      </a:r>
                      <a:r>
                        <a:rPr lang="ar-KW" sz="1600" b="1" kern="1200" dirty="0" smtClean="0">
                          <a:solidFill>
                            <a:schemeClr val="tx1"/>
                          </a:solidFill>
                          <a:latin typeface="+mn-lt"/>
                          <a:ea typeface="+mn-ea"/>
                          <a:cs typeface="+mn-cs"/>
                        </a:rPr>
                        <a:t>.</a:t>
                      </a:r>
                    </a:p>
                    <a:p>
                      <a:pPr marL="0" algn="just" defTabSz="914400" rtl="1" eaLnBrk="1" latinLnBrk="0" hangingPunct="1"/>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600" b="1" kern="1200" dirty="0" smtClean="0">
                          <a:solidFill>
                            <a:schemeClr val="tx1"/>
                          </a:solidFill>
                          <a:latin typeface="+mn-lt"/>
                          <a:ea typeface="+mn-ea"/>
                          <a:cs typeface="+mn-cs"/>
                        </a:rPr>
                        <a:t>إضافة</a:t>
                      </a:r>
                      <a:r>
                        <a:rPr lang="ar-KW" sz="1600" b="1" kern="1200" baseline="0" dirty="0" smtClean="0">
                          <a:solidFill>
                            <a:schemeClr val="tx1"/>
                          </a:solidFill>
                          <a:latin typeface="+mn-lt"/>
                          <a:ea typeface="+mn-ea"/>
                          <a:cs typeface="+mn-cs"/>
                        </a:rPr>
                        <a:t> نشاط صانع السوق</a:t>
                      </a:r>
                      <a:endParaRPr lang="en-US" sz="16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420047">
                <a:tc>
                  <a:txBody>
                    <a:bodyPr/>
                    <a:lstStyle/>
                    <a:p>
                      <a:pPr marL="0" algn="just" defTabSz="914400" rtl="1" eaLnBrk="1" latinLnBrk="0" hangingPunct="1"/>
                      <a:r>
                        <a:rPr lang="ar-KW" sz="1600" b="1" kern="1200" dirty="0" smtClean="0">
                          <a:solidFill>
                            <a:schemeClr val="tx1"/>
                          </a:solidFill>
                          <a:latin typeface="+mn-lt"/>
                          <a:ea typeface="+mn-ea"/>
                          <a:cs typeface="+mn-cs"/>
                        </a:rPr>
                        <a:t>الالتزام بأحكام هذا التعديل في الموعد المحدد لذلك. </a:t>
                      </a:r>
                    </a:p>
                    <a:p>
                      <a:pPr marL="0" algn="just" defTabSz="914400" rtl="1" eaLnBrk="1" latinLnBrk="0" hangingPunct="1"/>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600" b="1" kern="1200" dirty="0" smtClean="0">
                          <a:solidFill>
                            <a:schemeClr val="tx1"/>
                          </a:solidFill>
                          <a:latin typeface="+mn-lt"/>
                          <a:ea typeface="+mn-ea"/>
                          <a:cs typeface="+mn-cs"/>
                        </a:rPr>
                        <a:t>تعديل متطلبات رؤوس الأموال بعض</a:t>
                      </a:r>
                      <a:r>
                        <a:rPr lang="ar-KW" sz="1600" b="1" kern="1200" baseline="0" dirty="0" smtClean="0">
                          <a:solidFill>
                            <a:schemeClr val="tx1"/>
                          </a:solidFill>
                          <a:latin typeface="+mn-lt"/>
                          <a:ea typeface="+mn-ea"/>
                          <a:cs typeface="+mn-cs"/>
                        </a:rPr>
                        <a:t> أنشطة الأوراق المالية</a:t>
                      </a:r>
                      <a:endParaRPr lang="en-US" sz="16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1171598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يتبع: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1036425981"/>
              </p:ext>
            </p:extLst>
          </p:nvPr>
        </p:nvGraphicFramePr>
        <p:xfrm>
          <a:off x="683568" y="1988840"/>
          <a:ext cx="7658188" cy="2469638"/>
        </p:xfrm>
        <a:graphic>
          <a:graphicData uri="http://schemas.openxmlformats.org/drawingml/2006/table">
            <a:tbl>
              <a:tblPr firstRow="1" bandRow="1">
                <a:tableStyleId>{5C22544A-7EE6-4342-B048-85BDC9FD1C3A}</a:tableStyleId>
              </a:tblPr>
              <a:tblGrid>
                <a:gridCol w="3829094"/>
                <a:gridCol w="3829094"/>
              </a:tblGrid>
              <a:tr h="336038">
                <a:tc>
                  <a:txBody>
                    <a:bodyPr/>
                    <a:lstStyle/>
                    <a:p>
                      <a:pPr marL="0" algn="ctr" defTabSz="914400" rtl="1" eaLnBrk="1" latinLnBrk="0" hangingPunct="1"/>
                      <a:r>
                        <a:rPr lang="ar-KW" sz="1600" b="1" kern="1200" dirty="0" smtClean="0">
                          <a:solidFill>
                            <a:schemeClr val="bg1"/>
                          </a:solidFill>
                          <a:latin typeface="+mn-lt"/>
                          <a:ea typeface="+mn-ea"/>
                          <a:cs typeface="+mn-cs"/>
                        </a:rPr>
                        <a:t>الأثر المترتب</a:t>
                      </a:r>
                      <a:endParaRPr lang="en-US" sz="1600" b="1" kern="1200" dirty="0">
                        <a:solidFill>
                          <a:schemeClr val="bg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marL="0" algn="ctr" defTabSz="914400" rtl="1" eaLnBrk="1" latinLnBrk="0" hangingPunct="1"/>
                      <a:r>
                        <a:rPr lang="ar-KW" sz="1600" b="1" kern="1200" dirty="0" smtClean="0">
                          <a:solidFill>
                            <a:schemeClr val="bg1"/>
                          </a:solidFill>
                          <a:latin typeface="+mn-lt"/>
                          <a:ea typeface="+mn-ea"/>
                          <a:cs typeface="+mn-cs"/>
                        </a:rPr>
                        <a:t>التغيير الجوهري</a:t>
                      </a:r>
                      <a:endParaRPr lang="en-US" sz="1600" b="1" kern="1200" dirty="0">
                        <a:solidFill>
                          <a:schemeClr val="bg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336038">
                <a:tc>
                  <a:txBody>
                    <a:bodyPr/>
                    <a:lstStyle/>
                    <a:p>
                      <a:pPr marL="0" algn="just" defTabSz="914400" rtl="1" eaLnBrk="1" latinLnBrk="0" hangingPunct="1"/>
                      <a:r>
                        <a:rPr lang="ar-KW" sz="1600" b="1" kern="1200" dirty="0" smtClean="0">
                          <a:solidFill>
                            <a:schemeClr val="tx1"/>
                          </a:solidFill>
                          <a:latin typeface="+mn-lt"/>
                          <a:ea typeface="+mn-ea"/>
                          <a:cs typeface="+mn-cs"/>
                        </a:rPr>
                        <a:t>تم تغيير المسمى ولا يؤثر ذلك على المرخص لهم تحت المسمى القديم. </a:t>
                      </a:r>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just" defTabSz="914400" rtl="1" eaLnBrk="1" latinLnBrk="0" hangingPunct="1"/>
                      <a:r>
                        <a:rPr lang="ar-KW" sz="1600" b="1" kern="1200" dirty="0" smtClean="0">
                          <a:solidFill>
                            <a:schemeClr val="tx1"/>
                          </a:solidFill>
                          <a:latin typeface="+mn-lt"/>
                          <a:ea typeface="+mn-ea"/>
                          <a:cs typeface="+mn-cs"/>
                        </a:rPr>
                        <a:t>تغيير</a:t>
                      </a:r>
                      <a:r>
                        <a:rPr lang="ar-KW" sz="1600" b="1" kern="1200" baseline="0" dirty="0" smtClean="0">
                          <a:solidFill>
                            <a:schemeClr val="tx1"/>
                          </a:solidFill>
                          <a:latin typeface="+mn-lt"/>
                          <a:ea typeface="+mn-ea"/>
                          <a:cs typeface="+mn-cs"/>
                        </a:rPr>
                        <a:t> مسمى ترخيص عرض أو بيع أوراق مالية لصالح مصدرها أو حليفه أو الحصول على أوراق مالية من المصدر أو حليفه لغرض إعادة التسويق (إدارة الإصدار) إلى مسمى «وكيل اكتتاب»</a:t>
                      </a:r>
                      <a:endParaRPr lang="en-US" sz="16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336038">
                <a:tc>
                  <a:txBody>
                    <a:bodyPr/>
                    <a:lstStyle/>
                    <a:p>
                      <a:pPr marL="0" algn="just" defTabSz="914400" rtl="1" eaLnBrk="1" latinLnBrk="0" hangingPunct="1"/>
                      <a:r>
                        <a:rPr lang="ar-KW" sz="1600" b="1" kern="1200" dirty="0" smtClean="0">
                          <a:solidFill>
                            <a:schemeClr val="tx1"/>
                          </a:solidFill>
                          <a:latin typeface="+mn-lt"/>
                          <a:ea typeface="+mn-ea"/>
                          <a:cs typeface="+mn-cs"/>
                        </a:rPr>
                        <a:t>التزام شركات</a:t>
                      </a:r>
                      <a:r>
                        <a:rPr lang="ar-KW" sz="1600" b="1" kern="1200" baseline="0" dirty="0" smtClean="0">
                          <a:solidFill>
                            <a:schemeClr val="tx1"/>
                          </a:solidFill>
                          <a:latin typeface="+mn-lt"/>
                          <a:ea typeface="+mn-ea"/>
                          <a:cs typeface="+mn-cs"/>
                        </a:rPr>
                        <a:t> الاستشارات المرخص لها بمزاولة نشاط مستشار استثمار أو تقويم الأصول بهذه المتطلبات الخاصة.</a:t>
                      </a:r>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just" defTabSz="914400" rtl="1" eaLnBrk="1" latinLnBrk="0" hangingPunct="1"/>
                      <a:r>
                        <a:rPr lang="ar-KW" sz="1600" b="1" kern="1200" dirty="0" smtClean="0">
                          <a:solidFill>
                            <a:schemeClr val="tx1"/>
                          </a:solidFill>
                          <a:latin typeface="+mn-lt"/>
                          <a:ea typeface="+mn-ea"/>
                          <a:cs typeface="+mn-cs"/>
                        </a:rPr>
                        <a:t>متطلبات خاصة للأشخاص المرخص لهم بمزاولة نشاط «مستشار استثمار» و «تقويم الأصول» دون غيرهما من أنشطة الأوراق المالية. </a:t>
                      </a:r>
                    </a:p>
                    <a:p>
                      <a:pPr marL="0" algn="just" defTabSz="914400" rtl="1" eaLnBrk="1" latinLnBrk="0" hangingPunct="1"/>
                      <a:endParaRPr lang="en-US" sz="16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40865698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2779019443"/>
              </p:ext>
            </p:extLst>
          </p:nvPr>
        </p:nvGraphicFramePr>
        <p:xfrm>
          <a:off x="495300" y="1600206"/>
          <a:ext cx="8039100" cy="4032027"/>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متطلبات الترخيص</a:t>
                      </a:r>
                      <a:endParaRPr kumimoji="0" lang="en-US" sz="2400" b="1" i="0" u="none" strike="noStrike" kern="1200" cap="none" spc="0" normalizeH="0" baseline="0" noProof="0" dirty="0" smtClean="0">
                        <a:ln>
                          <a:noFill/>
                        </a:ln>
                        <a:solidFill>
                          <a:prstClr val="black"/>
                        </a:solidFill>
                        <a:effectLst/>
                        <a:uLnTx/>
                        <a:uFillTx/>
                        <a:latin typeface="+mn-lt"/>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just" rtl="1">
                        <a:buFont typeface="Arial" charset="0"/>
                        <a:buChar char="•"/>
                      </a:pPr>
                      <a:r>
                        <a:rPr lang="ar-KW" b="1" dirty="0" smtClean="0">
                          <a:solidFill>
                            <a:schemeClr val="tx1"/>
                          </a:solidFill>
                          <a:cs typeface="+mn-cs"/>
                        </a:rPr>
                        <a:t>فترة</a:t>
                      </a:r>
                      <a:r>
                        <a:rPr lang="ar-KW" b="1" baseline="0" dirty="0" smtClean="0">
                          <a:solidFill>
                            <a:schemeClr val="tx1"/>
                          </a:solidFill>
                          <a:cs typeface="+mn-cs"/>
                        </a:rPr>
                        <a:t> البت بطلب الترخيص: 3 شهور من تاريخ استيفاء كامل المستندات والمعلومات المطلوبة. ويكون القرار الصادر عن الهيئة كالتالي </a:t>
                      </a:r>
                      <a:r>
                        <a:rPr lang="ar-KW" b="1" baseline="0" dirty="0" smtClean="0">
                          <a:solidFill>
                            <a:srgbClr val="0070C0"/>
                          </a:solidFill>
                          <a:cs typeface="+mn-cs"/>
                        </a:rPr>
                        <a:t>(المواد من 1-7 إلى 1-11 من الكتاب الخامس)</a:t>
                      </a:r>
                      <a:r>
                        <a:rPr lang="ar-KW" b="1" baseline="0" dirty="0" smtClean="0">
                          <a:solidFill>
                            <a:schemeClr val="tx1"/>
                          </a:solidFill>
                          <a:cs typeface="+mn-cs"/>
                        </a:rPr>
                        <a:t>:</a:t>
                      </a:r>
                    </a:p>
                    <a:p>
                      <a:pPr marL="457200" lvl="1" indent="0" algn="just" rtl="1">
                        <a:buFont typeface="Arial" charset="0"/>
                        <a:buNone/>
                      </a:pPr>
                      <a:r>
                        <a:rPr lang="ar-KW" b="1" dirty="0" smtClean="0">
                          <a:solidFill>
                            <a:schemeClr val="tx1"/>
                          </a:solidFill>
                          <a:cs typeface="+mn-cs"/>
                        </a:rPr>
                        <a:t>1. الترخيص بمزاولة بعض أو كل أنشطة الأوراق المالية المطلوب مزاولتها في طلب الترخيص. </a:t>
                      </a:r>
                    </a:p>
                    <a:p>
                      <a:pPr marL="457200" lvl="1" indent="0" algn="just" rtl="1">
                        <a:buFont typeface="Arial" charset="0"/>
                        <a:buNone/>
                      </a:pPr>
                      <a:r>
                        <a:rPr lang="ar-KW" b="1" dirty="0" smtClean="0">
                          <a:solidFill>
                            <a:schemeClr val="tx1"/>
                          </a:solidFill>
                          <a:cs typeface="+mn-cs"/>
                        </a:rPr>
                        <a:t>2. إصدار موافقة مبدئية مشروطة باستكمال إجراءات معينة أو استيفاء معايير محددة وذلك خلال المدة التي تحددها الهيئة لمقدم طلب الترخيص، ويجوز للهيئة تمديد هذه المدة كلما رأت ضرورة لذلك. </a:t>
                      </a:r>
                    </a:p>
                    <a:p>
                      <a:pPr marL="457200" lvl="1" indent="0" algn="just" rtl="1">
                        <a:buFont typeface="Arial" charset="0"/>
                        <a:buNone/>
                      </a:pPr>
                      <a:r>
                        <a:rPr lang="ar-KW" b="1" dirty="0" smtClean="0">
                          <a:solidFill>
                            <a:schemeClr val="tx1"/>
                          </a:solidFill>
                          <a:cs typeface="+mn-cs"/>
                        </a:rPr>
                        <a:t>3. رفض طلب الترخيص.</a:t>
                      </a:r>
                    </a:p>
                    <a:p>
                      <a:pPr marL="285750" indent="-285750" algn="just" rtl="1">
                        <a:buFont typeface="Arial" charset="0"/>
                        <a:buChar char="•"/>
                      </a:pPr>
                      <a:endParaRPr lang="en-US" b="1" dirty="0">
                        <a:solidFill>
                          <a:schemeClr val="tx1"/>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2868175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1143612485"/>
              </p:ext>
            </p:extLst>
          </p:nvPr>
        </p:nvGraphicFramePr>
        <p:xfrm>
          <a:off x="495300" y="1600206"/>
          <a:ext cx="8039100" cy="4032027"/>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يتبع: متطلبات الترخيص</a:t>
                      </a:r>
                      <a:endParaRPr kumimoji="0" lang="en-US" sz="2400" b="1" i="0" u="none" strike="noStrike" kern="1200" cap="none" spc="0" normalizeH="0" baseline="0" noProof="0" dirty="0" smtClean="0">
                        <a:ln>
                          <a:noFill/>
                        </a:ln>
                        <a:solidFill>
                          <a:prstClr val="black"/>
                        </a:solidFill>
                        <a:effectLst/>
                        <a:uLnTx/>
                        <a:uFillTx/>
                        <a:latin typeface="+mn-lt"/>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0" indent="0" algn="just" rtl="1">
                        <a:buFont typeface="Arial" charset="0"/>
                        <a:buNone/>
                      </a:pPr>
                      <a:r>
                        <a:rPr lang="ar-KW" b="1" dirty="0" smtClean="0">
                          <a:solidFill>
                            <a:schemeClr val="tx1"/>
                          </a:solidFill>
                          <a:cs typeface="+mn-cs"/>
                        </a:rPr>
                        <a:t>-رأي مكتب قانوني بسلامة الموقف القانوني للشركة. </a:t>
                      </a:r>
                    </a:p>
                    <a:p>
                      <a:pPr marL="0" indent="0" algn="just" rtl="1">
                        <a:buFont typeface="Arial" charset="0"/>
                        <a:buNone/>
                      </a:pPr>
                      <a:endParaRPr lang="ar-KW" b="1" dirty="0" smtClean="0">
                        <a:solidFill>
                          <a:schemeClr val="tx1"/>
                        </a:solidFill>
                        <a:cs typeface="+mn-cs"/>
                      </a:endParaRPr>
                    </a:p>
                    <a:p>
                      <a:pPr marL="0" indent="0" algn="just" rtl="1">
                        <a:buFont typeface="Arial" charset="0"/>
                        <a:buNone/>
                      </a:pPr>
                      <a:r>
                        <a:rPr lang="ar-KW" b="1" dirty="0" smtClean="0">
                          <a:solidFill>
                            <a:srgbClr val="0070C0"/>
                          </a:solidFill>
                          <a:cs typeface="+mn-cs"/>
                        </a:rPr>
                        <a:t>مادة 1-5 من الكتاب الخامس البند 12 </a:t>
                      </a:r>
                      <a:r>
                        <a:rPr lang="ar-KW" b="1" dirty="0" smtClean="0">
                          <a:solidFill>
                            <a:schemeClr val="tx1"/>
                          </a:solidFill>
                          <a:cs typeface="+mn-cs"/>
                        </a:rPr>
                        <a:t>والتي تنص</a:t>
                      </a:r>
                      <a:r>
                        <a:rPr lang="ar-KW" b="1" baseline="0" dirty="0" smtClean="0">
                          <a:solidFill>
                            <a:schemeClr val="tx1"/>
                          </a:solidFill>
                          <a:cs typeface="+mn-cs"/>
                        </a:rPr>
                        <a:t> على الآتي:</a:t>
                      </a:r>
                      <a:endParaRPr lang="ar-KW" b="1" dirty="0" smtClean="0">
                        <a:solidFill>
                          <a:schemeClr val="tx1"/>
                        </a:solidFill>
                        <a:cs typeface="+mn-cs"/>
                      </a:endParaRPr>
                    </a:p>
                    <a:p>
                      <a:pPr marL="0" indent="0" algn="just" rtl="1">
                        <a:buFont typeface="Arial" charset="0"/>
                        <a:buNone/>
                      </a:pPr>
                      <a:endParaRPr lang="ar-KW" b="1" dirty="0" smtClean="0">
                        <a:solidFill>
                          <a:schemeClr val="tx1"/>
                        </a:solidFill>
                        <a:cs typeface="+mn-cs"/>
                      </a:endParaRPr>
                    </a:p>
                    <a:p>
                      <a:pPr marL="0" indent="0" algn="just" rtl="1">
                        <a:buFont typeface="Arial" charset="0"/>
                        <a:buNone/>
                      </a:pPr>
                      <a:r>
                        <a:rPr lang="ar-KW" b="1" dirty="0" smtClean="0">
                          <a:solidFill>
                            <a:schemeClr val="tx1"/>
                          </a:solidFill>
                          <a:cs typeface="+mn-cs"/>
                        </a:rPr>
                        <a:t>«رأي قانوني من مكتب المستشار القانوني الخارجي للشركة عن القضايا أو مجموعة القضايا ذات الأثر الجوهري على المركز المالي للشركة سواء كانت مقامة منها أو ضدها وشركاتها التابعة، ومبالغ تلك القضايا إن أمكن تقديرها.»</a:t>
                      </a:r>
                      <a:endParaRPr lang="en-US" b="1" dirty="0">
                        <a:solidFill>
                          <a:schemeClr val="tx1"/>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86271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536</TotalTime>
  <Words>1976</Words>
  <Application>Microsoft Office PowerPoint</Application>
  <PresentationFormat>On-screen Show (4:3)</PresentationFormat>
  <Paragraphs>238</Paragraphs>
  <Slides>21</Slides>
  <Notes>18</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Office Theme</vt:lpstr>
      <vt:lpstr>4_Office Theme</vt:lpstr>
      <vt:lpstr>ورشة عمل </vt:lpstr>
      <vt:lpstr>مقدمــــــــة</vt:lpstr>
      <vt:lpstr>جدول أعمال الورشة</vt:lpstr>
      <vt:lpstr>الكتب المتعلقة بموضوع الورشة</vt:lpstr>
      <vt:lpstr>التغييرات الجوهرية </vt:lpstr>
      <vt:lpstr>يتبع: التغييرات الجوهرية</vt:lpstr>
      <vt:lpstr>يتبع: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تغييرات أخرى</vt:lpstr>
      <vt:lpstr>PowerPoint Presentation</vt:lpstr>
      <vt:lpstr>PowerPoint Presentation</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Abdulrahman Al Failakawi</cp:lastModifiedBy>
  <cp:revision>42</cp:revision>
  <dcterms:created xsi:type="dcterms:W3CDTF">2014-09-25T11:33:14Z</dcterms:created>
  <dcterms:modified xsi:type="dcterms:W3CDTF">2015-11-17T12:12:41Z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de689ba3-a51f-4539-90bd-1d934f2f4382</vt:lpwstr>
  </property>
  <property fmtid="{D5CDD505-2E9C-101B-9397-08002B2CF9AE}" pid="3" name="CMAClassification">
    <vt:lpwstr>Internal</vt:lpwstr>
  </property>
</Properties>
</file>